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handoutMasterIdLst>
    <p:handoutMasterId r:id="rId44"/>
  </p:handoutMasterIdLst>
  <p:sldIdLst>
    <p:sldId id="313" r:id="rId2"/>
    <p:sldId id="314" r:id="rId3"/>
    <p:sldId id="289" r:id="rId4"/>
    <p:sldId id="315" r:id="rId5"/>
    <p:sldId id="317" r:id="rId6"/>
    <p:sldId id="318" r:id="rId7"/>
    <p:sldId id="319" r:id="rId8"/>
    <p:sldId id="320" r:id="rId9"/>
    <p:sldId id="345" r:id="rId10"/>
    <p:sldId id="346" r:id="rId11"/>
    <p:sldId id="347" r:id="rId12"/>
    <p:sldId id="322" r:id="rId13"/>
    <p:sldId id="350" r:id="rId14"/>
    <p:sldId id="351" r:id="rId15"/>
    <p:sldId id="349" r:id="rId16"/>
    <p:sldId id="352" r:id="rId17"/>
    <p:sldId id="353" r:id="rId18"/>
    <p:sldId id="354" r:id="rId19"/>
    <p:sldId id="355" r:id="rId20"/>
    <p:sldId id="356" r:id="rId21"/>
    <p:sldId id="357" r:id="rId22"/>
    <p:sldId id="359" r:id="rId23"/>
    <p:sldId id="360" r:id="rId24"/>
    <p:sldId id="362" r:id="rId25"/>
    <p:sldId id="361" r:id="rId26"/>
    <p:sldId id="348" r:id="rId27"/>
    <p:sldId id="323" r:id="rId28"/>
    <p:sldId id="324" r:id="rId29"/>
    <p:sldId id="325" r:id="rId30"/>
    <p:sldId id="326" r:id="rId31"/>
    <p:sldId id="358" r:id="rId32"/>
    <p:sldId id="328" r:id="rId33"/>
    <p:sldId id="329" r:id="rId34"/>
    <p:sldId id="330" r:id="rId35"/>
    <p:sldId id="331" r:id="rId36"/>
    <p:sldId id="342" r:id="rId37"/>
    <p:sldId id="337" r:id="rId38"/>
    <p:sldId id="338" r:id="rId39"/>
    <p:sldId id="339" r:id="rId40"/>
    <p:sldId id="340" r:id="rId41"/>
    <p:sldId id="341" r:id="rId42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75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76" autoAdjust="0"/>
    <p:restoredTop sz="94660"/>
  </p:normalViewPr>
  <p:slideViewPr>
    <p:cSldViewPr>
      <p:cViewPr varScale="1">
        <p:scale>
          <a:sx n="116" d="100"/>
          <a:sy n="116" d="100"/>
        </p:scale>
        <p:origin x="-152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50206" cy="497204"/>
          </a:xfrm>
          <a:prstGeom prst="rect">
            <a:avLst/>
          </a:prstGeom>
        </p:spPr>
        <p:txBody>
          <a:bodyPr vert="horz" lIns="90818" tIns="45409" rIns="90818" bIns="4540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420" y="1"/>
            <a:ext cx="2950206" cy="497204"/>
          </a:xfrm>
          <a:prstGeom prst="rect">
            <a:avLst/>
          </a:prstGeom>
        </p:spPr>
        <p:txBody>
          <a:bodyPr vert="horz" lIns="90818" tIns="45409" rIns="90818" bIns="45409" rtlCol="0"/>
          <a:lstStyle>
            <a:lvl1pPr algn="r">
              <a:defRPr sz="1200"/>
            </a:lvl1pPr>
          </a:lstStyle>
          <a:p>
            <a:fld id="{EEFEBE43-38A9-4ABF-92B8-7C8FF5BDFC86}" type="datetimeFigureOut">
              <a:rPr lang="ko-KR" altLang="en-US" smtClean="0"/>
              <a:pPr/>
              <a:t>2017-03-14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556"/>
            <a:ext cx="2950206" cy="497203"/>
          </a:xfrm>
          <a:prstGeom prst="rect">
            <a:avLst/>
          </a:prstGeom>
        </p:spPr>
        <p:txBody>
          <a:bodyPr vert="horz" lIns="90818" tIns="45409" rIns="90818" bIns="4540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420" y="9440556"/>
            <a:ext cx="2950206" cy="497203"/>
          </a:xfrm>
          <a:prstGeom prst="rect">
            <a:avLst/>
          </a:prstGeom>
        </p:spPr>
        <p:txBody>
          <a:bodyPr vert="horz" lIns="90818" tIns="45409" rIns="90818" bIns="45409" rtlCol="0" anchor="b"/>
          <a:lstStyle>
            <a:lvl1pPr algn="r">
              <a:defRPr sz="1200"/>
            </a:lvl1pPr>
          </a:lstStyle>
          <a:p>
            <a:fld id="{F2A7E30B-3BE5-4A39-AE6C-163C376137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8200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D3E036-6C9B-45A3-BDF0-E32602373235}" type="datetimeFigureOut">
              <a:rPr lang="ko-KR" altLang="en-US" smtClean="0"/>
              <a:t>2017-03-14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D4FD5-D435-4A64-99BD-AC316F6FD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0801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039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6854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21583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22691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3591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57731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8309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83094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57679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57679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23774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01940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80617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23774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01940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80617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57679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57679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57679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83444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23774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01940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806174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57679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746853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12691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37424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5997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07518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750634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867763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605295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829291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6414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8043C-D4B9-46D5-9799-8FB3EBD00642}" type="datetimeFigureOut">
              <a:rPr lang="ko-KR" altLang="en-US" smtClean="0"/>
              <a:pPr/>
              <a:t>2017-03-14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1909483"/>
              </p:ext>
            </p:extLst>
          </p:nvPr>
        </p:nvGraphicFramePr>
        <p:xfrm>
          <a:off x="251519" y="1965633"/>
          <a:ext cx="8640962" cy="41802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0053"/>
                <a:gridCol w="1134123"/>
                <a:gridCol w="1102976"/>
                <a:gridCol w="1813381"/>
                <a:gridCol w="630029"/>
                <a:gridCol w="918111"/>
                <a:gridCol w="2592289"/>
              </a:tblGrid>
              <a:tr h="253911">
                <a:tc rowSpan="7">
                  <a:txBody>
                    <a:bodyPr/>
                    <a:lstStyle/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업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개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요</a:t>
                      </a:r>
                    </a:p>
                    <a:p>
                      <a:pPr algn="ctr"/>
                      <a:endParaRPr lang="ko-KR" altLang="en-US" sz="11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프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로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젝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트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 업 대 상 지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18207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 업 대 상 지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주            소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서류심사 통과 후 장소심사가 진행되므로 구체적인 주소를 기입할 것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smtClean="0">
                          <a:latin typeface="+mj-ea"/>
                          <a:ea typeface="+mj-ea"/>
                        </a:rPr>
                        <a:t>사  업   기  간</a:t>
                      </a:r>
                      <a:endParaRPr lang="ko-KR" altLang="en-US" sz="1100" b="1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l"/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  업   예  산</a:t>
                      </a:r>
                    </a:p>
                    <a:p>
                      <a:pPr algn="l" latinLnBrk="1"/>
                      <a:endParaRPr lang="ko-KR" altLang="en-US" sz="1100" b="1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국             비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당해년도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억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5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천만원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이내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/ 3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년 총 예산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6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억원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110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     방     비</a:t>
                      </a:r>
                    </a:p>
                    <a:p>
                      <a:pPr algn="l" latinLnBrk="1"/>
                      <a:endParaRPr lang="ko-KR" altLang="en-US" sz="1100" b="1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u="sng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100" b="1" u="sng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             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원 </a:t>
                      </a:r>
                    </a:p>
                    <a:p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1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억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5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천만원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이상 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매칭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※ 3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년 총 예산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6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억원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이상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확보여부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기확보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),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추경확보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확보시기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   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년     월     일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(※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추경 확보 시기가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2017. 6. 30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이전만 가능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smtClean="0">
                          <a:latin typeface="+mj-ea"/>
                          <a:ea typeface="+mj-ea"/>
                        </a:rPr>
                        <a:t>작  품 및 프로그램  구  성</a:t>
                      </a:r>
                      <a:endParaRPr lang="ko-KR" altLang="en-US" sz="1100" b="1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j-ea"/>
                          <a:ea typeface="+mj-ea"/>
                        </a:rPr>
                        <a:t>총</a:t>
                      </a:r>
                      <a:r>
                        <a:rPr lang="en-US" altLang="ko-KR" sz="1100" dirty="0" smtClean="0">
                          <a:latin typeface="+mj-ea"/>
                          <a:ea typeface="+mj-ea"/>
                        </a:rPr>
                        <a:t>(     )</a:t>
                      </a:r>
                      <a:r>
                        <a:rPr lang="ko-KR" altLang="en-US" sz="1100" dirty="0" smtClean="0">
                          <a:latin typeface="+mj-ea"/>
                          <a:ea typeface="+mj-ea"/>
                        </a:rPr>
                        <a:t>점</a:t>
                      </a:r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프로그램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  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점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평면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․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부조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점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입체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․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조각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점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컨설팅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점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교육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  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점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사후관리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  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점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기타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  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점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rowSpan="5">
                  <a:txBody>
                    <a:bodyPr/>
                    <a:lstStyle/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신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청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주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체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     자     체</a:t>
                      </a:r>
                    </a:p>
                    <a:p>
                      <a:pPr algn="l" latinLnBrk="1"/>
                      <a:endParaRPr lang="ko-KR" altLang="en-US" sz="1100" b="1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  자  체  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담 당 부 서 </a:t>
                      </a:r>
                      <a:endParaRPr lang="ko-KR" altLang="en-US" sz="1100" b="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sz="1100" b="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51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지자체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주소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담당자   성명</a:t>
                      </a:r>
                      <a:endParaRPr lang="ko-KR" altLang="en-US" sz="1100" b="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dirty="0" smtClean="0">
                          <a:latin typeface="+mj-ea"/>
                          <a:ea typeface="+mj-ea"/>
                        </a:rPr>
                        <a:t>직         위</a:t>
                      </a:r>
                      <a:endParaRPr lang="ko-KR" altLang="en-US" sz="1100" b="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전            화 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 동 전 화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864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    메     일 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팩       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스</a:t>
                      </a: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2067572"/>
              </p:ext>
            </p:extLst>
          </p:nvPr>
        </p:nvGraphicFramePr>
        <p:xfrm>
          <a:off x="5076056" y="1340768"/>
          <a:ext cx="3753750" cy="359664"/>
        </p:xfrm>
        <a:graphic>
          <a:graphicData uri="http://schemas.openxmlformats.org/drawingml/2006/table">
            <a:tbl>
              <a:tblPr/>
              <a:tblGrid>
                <a:gridCol w="753443"/>
                <a:gridCol w="992822"/>
                <a:gridCol w="779839"/>
                <a:gridCol w="1227646"/>
              </a:tblGrid>
              <a:tr h="142876">
                <a:tc>
                  <a:txBody>
                    <a:bodyPr/>
                    <a:lstStyle/>
                    <a:p>
                      <a:pPr marL="0" marR="0" algn="di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접수일자</a:t>
                      </a:r>
                    </a:p>
                  </a:txBody>
                  <a:tcPr marL="45720" marR="45720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2017. 4.    . </a:t>
                      </a:r>
                      <a:endParaRPr 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5720" marR="45720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di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접수번호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5720" marR="45720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FFA500"/>
                          </a:solidFill>
                          <a:latin typeface="+mj-ea"/>
                          <a:ea typeface="+mj-ea"/>
                        </a:rPr>
                        <a:t>※</a:t>
                      </a:r>
                      <a:r>
                        <a:rPr lang="ko-KR" altLang="en-US" sz="1100" dirty="0" smtClean="0">
                          <a:solidFill>
                            <a:srgbClr val="FFA500"/>
                          </a:solidFill>
                          <a:latin typeface="+mj-ea"/>
                          <a:ea typeface="+mj-ea"/>
                        </a:rPr>
                        <a:t>기입하지 않음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5720" marR="45720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357190" y="285728"/>
            <a:ext cx="70723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b="1" dirty="0" smtClean="0">
                <a:latin typeface="+mj-ea"/>
                <a:ea typeface="+mj-ea"/>
              </a:rPr>
              <a:t>2017</a:t>
            </a:r>
            <a:r>
              <a:rPr lang="ko-KR" altLang="en-US" sz="1600" b="1" dirty="0" smtClean="0">
                <a:latin typeface="+mj-ea"/>
                <a:ea typeface="+mj-ea"/>
              </a:rPr>
              <a:t>마을미술프로젝트</a:t>
            </a:r>
            <a:endParaRPr lang="ko-KR" altLang="en-US" sz="1600" dirty="0">
              <a:latin typeface="+mj-ea"/>
              <a:ea typeface="+mj-ea"/>
            </a:endParaRPr>
          </a:p>
          <a:p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공모</a:t>
            </a:r>
            <a:r>
              <a:rPr lang="en-US" altLang="ko-KR" sz="1600" b="1" dirty="0" smtClean="0">
                <a:solidFill>
                  <a:srgbClr val="0070C0"/>
                </a:solidFill>
                <a:latin typeface="+mj-ea"/>
                <a:ea typeface="+mj-ea"/>
              </a:rPr>
              <a:t>1. 3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년 연속지원 사업</a:t>
            </a:r>
            <a:r>
              <a:rPr lang="en-US" altLang="ko-KR" sz="1600" b="1" dirty="0" smtClean="0">
                <a:solidFill>
                  <a:srgbClr val="0070C0"/>
                </a:solidFill>
                <a:latin typeface="+mj-ea"/>
                <a:ea typeface="+mj-ea"/>
              </a:rPr>
              <a:t>(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시범사업</a:t>
            </a:r>
            <a:r>
              <a:rPr lang="en-US" altLang="ko-KR" sz="1600" b="1" dirty="0" smtClean="0">
                <a:solidFill>
                  <a:srgbClr val="0070C0"/>
                </a:solidFill>
                <a:latin typeface="+mj-ea"/>
                <a:ea typeface="+mj-ea"/>
              </a:rPr>
              <a:t>)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 </a:t>
            </a:r>
            <a:r>
              <a:rPr lang="en-US" altLang="ko-KR" sz="1600" b="1" dirty="0" smtClean="0">
                <a:solidFill>
                  <a:srgbClr val="0070C0"/>
                </a:solidFill>
                <a:latin typeface="+mj-ea"/>
                <a:ea typeface="+mj-ea"/>
              </a:rPr>
              <a:t>- 〈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</a:rPr>
              <a:t>행복프로젝트</a:t>
            </a:r>
            <a:r>
              <a:rPr lang="en-US" altLang="ko-KR" sz="1600" b="1" dirty="0">
                <a:solidFill>
                  <a:srgbClr val="0070C0"/>
                </a:solidFill>
                <a:latin typeface="+mj-ea"/>
              </a:rPr>
              <a:t>〉</a:t>
            </a:r>
            <a:endParaRPr lang="ko-KR" altLang="en-US" sz="1600" dirty="0">
              <a:solidFill>
                <a:srgbClr val="0070C0"/>
              </a:solidFill>
              <a:latin typeface="+mj-ea"/>
            </a:endParaRPr>
          </a:p>
          <a:p>
            <a:r>
              <a:rPr lang="en-US" altLang="ko-KR" sz="2400" b="1" dirty="0" smtClean="0">
                <a:latin typeface="+mj-ea"/>
              </a:rPr>
              <a:t>&lt;</a:t>
            </a:r>
            <a:r>
              <a:rPr lang="ko-KR" altLang="en-US" sz="2400" b="1" dirty="0" smtClean="0">
                <a:latin typeface="+mj-ea"/>
              </a:rPr>
              <a:t>프로젝트</a:t>
            </a:r>
            <a:r>
              <a:rPr lang="en-US" altLang="ko-KR" sz="2400" b="1" dirty="0" smtClean="0">
                <a:latin typeface="+mj-ea"/>
              </a:rPr>
              <a:t>(</a:t>
            </a:r>
            <a:r>
              <a:rPr lang="ko-KR" altLang="en-US" sz="2400" b="1" dirty="0" smtClean="0">
                <a:latin typeface="+mj-ea"/>
              </a:rPr>
              <a:t>장소</a:t>
            </a:r>
            <a:r>
              <a:rPr lang="en-US" altLang="ko-KR" sz="2400" b="1" dirty="0" smtClean="0">
                <a:latin typeface="+mj-ea"/>
              </a:rPr>
              <a:t>+</a:t>
            </a:r>
            <a:r>
              <a:rPr lang="ko-KR" altLang="en-US" sz="2400" b="1" dirty="0" smtClean="0">
                <a:latin typeface="+mj-ea"/>
              </a:rPr>
              <a:t>작품</a:t>
            </a:r>
            <a:r>
              <a:rPr lang="en-US" altLang="ko-KR" sz="2400" b="1" dirty="0" smtClean="0">
                <a:latin typeface="+mj-ea"/>
              </a:rPr>
              <a:t>)&gt; </a:t>
            </a:r>
            <a:r>
              <a:rPr lang="ko-KR" altLang="en-US" sz="2400" b="1" dirty="0" smtClean="0">
                <a:latin typeface="+mj-ea"/>
              </a:rPr>
              <a:t>공모신청서</a:t>
            </a:r>
            <a:endParaRPr lang="ko-KR" altLang="en-US" sz="24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10922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3086018"/>
              </p:ext>
            </p:extLst>
          </p:nvPr>
        </p:nvGraphicFramePr>
        <p:xfrm>
          <a:off x="251520" y="404668"/>
          <a:ext cx="8640959" cy="44310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55124"/>
                <a:gridCol w="1507808"/>
                <a:gridCol w="1491242"/>
                <a:gridCol w="886386"/>
                <a:gridCol w="3600399"/>
              </a:tblGrid>
              <a:tr h="327162">
                <a:tc rowSpan="9">
                  <a:txBody>
                    <a:bodyPr/>
                    <a:lstStyle/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신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청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주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체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9">
                  <a:txBody>
                    <a:bodyPr/>
                    <a:lstStyle/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작   가  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l" latinLnBrk="1"/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작   가  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     명</a:t>
                      </a:r>
                      <a:endParaRPr lang="ko-KR" altLang="en-US" sz="11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90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구성원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총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(※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행정담당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(1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포함 최소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회화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조각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․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설치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지역연구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교육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기타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 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대    표    자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성     명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주     소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이 메 일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행  정  담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당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성    명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이 메 일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7052">
                <a:tc>
                  <a:txBody>
                    <a:bodyPr/>
                    <a:lstStyle/>
                    <a:p>
                      <a:pPr algn="ctr" latinLnBrk="1"/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첨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부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자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100" b="1" dirty="0" err="1" smtClean="0">
                          <a:latin typeface="+mn-ea"/>
                          <a:ea typeface="+mn-ea"/>
                        </a:rPr>
                        <a:t>료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1.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사업계획서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참여작가 이력서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붙임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3.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장소사용승인서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붙임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2) </a:t>
                      </a: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4.</a:t>
                      </a:r>
                      <a:r>
                        <a:rPr lang="en-US" altLang="ko-KR" sz="110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주민 동의서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붙임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5. 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지자체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협조 서명서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붙임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6.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작가 협조 서명서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붙임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7. CD 1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u="sng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u="sng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사업계획서 포함한 제출서류 모두 첨부</a:t>
                      </a:r>
                      <a:r>
                        <a:rPr lang="en-US" altLang="ko-KR" sz="1100" b="1" u="sng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100" b="1" u="sng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61656" y="5107831"/>
            <a:ext cx="828680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위 신청서에 기재된 내용과 첨부 자료는 모두 사실임을 확인하며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,</a:t>
            </a: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 </a:t>
            </a:r>
            <a:endParaRPr kumimoji="1" lang="en-US" altLang="ko-KR" sz="11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ea"/>
              <a:ea typeface="+mj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2017</a:t>
            </a: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마을미술프로젝트 </a:t>
            </a:r>
            <a:r>
              <a:rPr kumimoji="1" lang="ko-KR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&lt;</a:t>
            </a: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공모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1</a:t>
            </a:r>
            <a:r>
              <a:rPr kumimoji="1" lang="ko-KR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.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3</a:t>
            </a:r>
            <a:r>
              <a:rPr kumimoji="1" lang="ko-KR" altLang="en-US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년 연속 지원사업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(</a:t>
            </a:r>
            <a:r>
              <a:rPr kumimoji="1" lang="ko-KR" altLang="en-US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시범사업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)-</a:t>
            </a:r>
            <a:r>
              <a:rPr kumimoji="1" lang="ko-KR" altLang="en-US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행복프로젝트</a:t>
            </a:r>
            <a:r>
              <a:rPr kumimoji="1" lang="ko-KR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&gt;</a:t>
            </a:r>
            <a:r>
              <a:rPr kumimoji="1" lang="ko-KR" altLang="en-US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를</a:t>
            </a: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 신청합니다</a:t>
            </a:r>
            <a:r>
              <a:rPr kumimoji="1" lang="ko-KR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.</a:t>
            </a:r>
            <a:endParaRPr kumimoji="1" lang="en-US" altLang="ko-KR" sz="11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ea"/>
              <a:ea typeface="+mj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100" b="1" dirty="0">
              <a:solidFill>
                <a:srgbClr val="000000"/>
              </a:solidFill>
              <a:latin typeface="+mj-ea"/>
              <a:ea typeface="+mj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 smtClean="0">
                <a:solidFill>
                  <a:srgbClr val="000000"/>
                </a:solidFill>
                <a:latin typeface="+mj-ea"/>
                <a:ea typeface="+mj-ea"/>
              </a:rPr>
              <a:t>2017</a:t>
            </a:r>
            <a:r>
              <a:rPr kumimoji="1" lang="ko-KR" altLang="en-US" sz="1100" b="1" dirty="0" smtClean="0">
                <a:solidFill>
                  <a:srgbClr val="000000"/>
                </a:solidFill>
                <a:latin typeface="+mj-ea"/>
                <a:ea typeface="+mj-ea"/>
              </a:rPr>
              <a:t>년  </a:t>
            </a:r>
            <a:r>
              <a:rPr kumimoji="1" lang="en-US" altLang="ko-KR" sz="1100" b="1" dirty="0" smtClean="0">
                <a:solidFill>
                  <a:srgbClr val="000000"/>
                </a:solidFill>
                <a:latin typeface="+mj-ea"/>
                <a:ea typeface="+mj-ea"/>
              </a:rPr>
              <a:t>4</a:t>
            </a:r>
            <a:r>
              <a:rPr kumimoji="1" lang="ko-KR" altLang="en-US" sz="1100" b="1" dirty="0" smtClean="0">
                <a:solidFill>
                  <a:srgbClr val="000000"/>
                </a:solidFill>
                <a:latin typeface="+mj-ea"/>
                <a:ea typeface="+mj-ea"/>
              </a:rPr>
              <a:t>월   일</a:t>
            </a:r>
            <a:r>
              <a:rPr kumimoji="1" lang="en-US" altLang="ko-KR" sz="1100" b="1" dirty="0" smtClean="0">
                <a:solidFill>
                  <a:srgbClr val="000000"/>
                </a:solidFill>
                <a:latin typeface="+mj-ea"/>
              </a:rPr>
              <a:t> </a:t>
            </a:r>
            <a:endParaRPr kumimoji="1" lang="en-US" altLang="ko-KR" sz="11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ea"/>
              <a:ea typeface="+mj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143372" y="5661248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ko-KR" altLang="en-US" sz="1100" b="1" dirty="0" err="1">
                <a:latin typeface="+mj-ea"/>
                <a:ea typeface="+mj-ea"/>
              </a:rPr>
              <a:t>지자체</a:t>
            </a:r>
            <a:r>
              <a:rPr lang="ko-KR" altLang="en-US" sz="1100" b="1" dirty="0">
                <a:latin typeface="+mj-ea"/>
                <a:ea typeface="+mj-ea"/>
              </a:rPr>
              <a:t> </a:t>
            </a:r>
            <a:r>
              <a:rPr lang="ko-KR" altLang="en-US" sz="1100" b="1" dirty="0" smtClean="0">
                <a:latin typeface="+mj-ea"/>
                <a:ea typeface="+mj-ea"/>
              </a:rPr>
              <a:t>단체장 </a:t>
            </a:r>
            <a:r>
              <a:rPr lang="en-US" altLang="ko-KR" sz="1100" b="1" dirty="0" smtClean="0">
                <a:latin typeface="+mj-ea"/>
                <a:ea typeface="+mj-ea"/>
              </a:rPr>
              <a:t>:</a:t>
            </a:r>
            <a:r>
              <a:rPr lang="ko-KR" altLang="en-US" sz="1100" b="1" dirty="0" smtClean="0">
                <a:latin typeface="+mj-ea"/>
                <a:ea typeface="+mj-ea"/>
              </a:rPr>
              <a:t> </a:t>
            </a:r>
            <a:r>
              <a:rPr lang="en-US" altLang="ko-KR" sz="1100" b="1" u="sng" dirty="0" smtClean="0">
                <a:latin typeface="+mj-ea"/>
                <a:ea typeface="+mj-ea"/>
              </a:rPr>
              <a:t>                 </a:t>
            </a:r>
            <a:r>
              <a:rPr lang="en-US" altLang="ko-KR" sz="1100" b="1" u="sng" dirty="0" smtClean="0">
                <a:latin typeface="+mj-ea"/>
                <a:ea typeface="+mj-ea"/>
                <a:sym typeface="Wingdings" pitchFamily="2" charset="2"/>
              </a:rPr>
              <a:t>(</a:t>
            </a:r>
            <a:r>
              <a:rPr lang="ko-KR" altLang="en-US" sz="1100" b="1" u="sng" dirty="0" smtClean="0">
                <a:latin typeface="+mj-ea"/>
                <a:ea typeface="+mj-ea"/>
                <a:sym typeface="Wingdings" pitchFamily="2" charset="2"/>
              </a:rPr>
              <a:t>관인</a:t>
            </a:r>
            <a:r>
              <a:rPr lang="en-US" altLang="ko-KR" sz="1100" b="1" u="sng" dirty="0" smtClean="0">
                <a:latin typeface="+mj-ea"/>
                <a:ea typeface="+mj-ea"/>
                <a:sym typeface="Wingdings" pitchFamily="2" charset="2"/>
              </a:rPr>
              <a:t>)</a:t>
            </a:r>
          </a:p>
          <a:p>
            <a:pPr algn="r"/>
            <a:r>
              <a:rPr lang="ko-KR" altLang="en-US" sz="1100" b="1" dirty="0" smtClean="0">
                <a:latin typeface="+mj-ea"/>
                <a:ea typeface="+mj-ea"/>
                <a:sym typeface="Wingdings" pitchFamily="2" charset="2"/>
              </a:rPr>
              <a:t>팀 대표자 </a:t>
            </a:r>
            <a:r>
              <a:rPr lang="en-US" altLang="ko-KR" sz="1100" b="1" dirty="0" smtClean="0">
                <a:latin typeface="+mj-ea"/>
                <a:ea typeface="+mj-ea"/>
                <a:sym typeface="Wingdings" pitchFamily="2" charset="2"/>
              </a:rPr>
              <a:t>: </a:t>
            </a:r>
            <a:r>
              <a:rPr lang="en-US" altLang="ko-KR" sz="1100" b="1" u="sng" dirty="0" smtClean="0">
                <a:latin typeface="+mj-ea"/>
                <a:ea typeface="+mj-ea"/>
                <a:sym typeface="Wingdings" pitchFamily="2" charset="2"/>
              </a:rPr>
              <a:t>                    (</a:t>
            </a:r>
            <a:r>
              <a:rPr lang="ko-KR" altLang="en-US" sz="1100" b="1" u="sng" dirty="0" smtClean="0">
                <a:latin typeface="+mj-ea"/>
                <a:ea typeface="+mj-ea"/>
                <a:sym typeface="Wingdings" pitchFamily="2" charset="2"/>
              </a:rPr>
              <a:t>인</a:t>
            </a:r>
            <a:r>
              <a:rPr lang="en-US" altLang="ko-KR" sz="1100" b="1" u="sng" dirty="0" smtClean="0">
                <a:latin typeface="+mj-ea"/>
                <a:ea typeface="+mj-ea"/>
                <a:sym typeface="Wingdings" pitchFamily="2" charset="2"/>
              </a:rPr>
              <a:t>)    </a:t>
            </a:r>
            <a:endParaRPr lang="en-US" altLang="ko-KR" sz="1100" b="1" u="sng" dirty="0" smtClean="0">
              <a:latin typeface="+mj-ea"/>
              <a:ea typeface="+mj-ea"/>
            </a:endParaRPr>
          </a:p>
          <a:p>
            <a:pPr algn="r"/>
            <a:r>
              <a:rPr lang="ko-KR" altLang="en-US" sz="1100" b="1" dirty="0" smtClean="0">
                <a:latin typeface="+mj-ea"/>
                <a:ea typeface="+mj-ea"/>
              </a:rPr>
              <a:t> </a:t>
            </a:r>
            <a:endParaRPr lang="ko-KR" altLang="en-US" sz="1100" dirty="0" smtClean="0">
              <a:latin typeface="+mj-ea"/>
              <a:ea typeface="+mj-ea"/>
            </a:endParaRPr>
          </a:p>
          <a:p>
            <a:pPr algn="r"/>
            <a:r>
              <a:rPr lang="ko-KR" altLang="en-US" sz="1100" b="1" dirty="0" smtClean="0">
                <a:latin typeface="+mj-ea"/>
                <a:ea typeface="+mj-ea"/>
              </a:rPr>
              <a:t>문화체육관광부장관 </a:t>
            </a:r>
            <a:r>
              <a:rPr lang="ko-KR" altLang="en-US" sz="1100" b="1" dirty="0">
                <a:latin typeface="+mj-ea"/>
                <a:ea typeface="+mj-ea"/>
              </a:rPr>
              <a:t>귀하</a:t>
            </a:r>
            <a:endParaRPr lang="ko-KR" altLang="en-US" sz="1100" dirty="0">
              <a:latin typeface="+mj-ea"/>
              <a:ea typeface="+mj-ea"/>
            </a:endParaRPr>
          </a:p>
          <a:p>
            <a:pPr algn="r"/>
            <a:r>
              <a:rPr lang="ko-KR" altLang="en-US" sz="1100" b="1" dirty="0" smtClean="0">
                <a:latin typeface="+mj-ea"/>
                <a:ea typeface="+mj-ea"/>
              </a:rPr>
              <a:t>한국문화예술위원회 </a:t>
            </a:r>
            <a:r>
              <a:rPr lang="ko-KR" altLang="en-US" sz="1100" b="1" dirty="0">
                <a:latin typeface="+mj-ea"/>
                <a:ea typeface="+mj-ea"/>
              </a:rPr>
              <a:t>위원장 </a:t>
            </a:r>
            <a:r>
              <a:rPr lang="ko-KR" altLang="en-US" sz="1100" b="1" dirty="0" smtClean="0">
                <a:latin typeface="+mj-ea"/>
                <a:ea typeface="+mj-ea"/>
              </a:rPr>
              <a:t>귀하</a:t>
            </a:r>
            <a:endParaRPr lang="en-US" altLang="ko-KR" sz="1100" b="1" dirty="0" smtClean="0">
              <a:latin typeface="+mj-ea"/>
              <a:ea typeface="+mj-ea"/>
            </a:endParaRPr>
          </a:p>
          <a:p>
            <a:pPr algn="r"/>
            <a:r>
              <a:rPr lang="en-US" altLang="ko-KR" sz="1100" b="1" dirty="0" smtClean="0">
                <a:latin typeface="+mj-ea"/>
              </a:rPr>
              <a:t>(</a:t>
            </a:r>
            <a:r>
              <a:rPr lang="ko-KR" altLang="en-US" sz="1100" b="1" dirty="0" smtClean="0">
                <a:latin typeface="+mj-ea"/>
              </a:rPr>
              <a:t>재</a:t>
            </a:r>
            <a:r>
              <a:rPr lang="en-US" altLang="ko-KR" sz="1100" b="1" dirty="0" smtClean="0">
                <a:latin typeface="+mj-ea"/>
              </a:rPr>
              <a:t>)</a:t>
            </a:r>
            <a:r>
              <a:rPr lang="ko-KR" altLang="en-US" sz="1100" b="1" dirty="0" err="1" smtClean="0">
                <a:latin typeface="+mj-ea"/>
              </a:rPr>
              <a:t>아름다운맵</a:t>
            </a:r>
            <a:r>
              <a:rPr lang="ko-KR" altLang="en-US" sz="1100" b="1" dirty="0" smtClean="0">
                <a:latin typeface="+mj-ea"/>
              </a:rPr>
              <a:t> 이사장 귀하</a:t>
            </a:r>
            <a:endParaRPr lang="ko-KR" altLang="en-US" sz="1100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61852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2214554"/>
            <a:ext cx="9144000" cy="2143140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9" name="내용 개체 틀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3020739"/>
              </p:ext>
            </p:extLst>
          </p:nvPr>
        </p:nvGraphicFramePr>
        <p:xfrm>
          <a:off x="3857620" y="500042"/>
          <a:ext cx="4815376" cy="912630"/>
        </p:xfrm>
        <a:graphic>
          <a:graphicData uri="http://schemas.openxmlformats.org/drawingml/2006/table">
            <a:tbl>
              <a:tblPr/>
              <a:tblGrid>
                <a:gridCol w="1203844"/>
                <a:gridCol w="1203844"/>
                <a:gridCol w="1203844"/>
                <a:gridCol w="1203844"/>
              </a:tblGrid>
              <a:tr h="319717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51567" marR="51567" marT="14257" marB="1425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51567" marR="51567" marT="14257" marB="1425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51567" marR="51567" marT="14257" marB="1425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HY헤드라인M"/>
                        </a:rPr>
                        <a:t>접수번호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51567" marR="51567" marT="14257" marB="1425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</a:tr>
              <a:tr h="5915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300" dirty="0" smtClean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   1_</a:t>
                      </a:r>
                      <a:r>
                        <a:rPr lang="en-US" sz="1000" dirty="0" smtClean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 </a:t>
                      </a:r>
                      <a:r>
                        <a:rPr lang="en-US" sz="2300" dirty="0" smtClean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_</a:t>
                      </a:r>
                      <a:endParaRPr lang="en-US" sz="8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51567" marR="51567" marT="14257" marB="1425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3966706" y="4488428"/>
            <a:ext cx="12650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굴림" pitchFamily="50" charset="-127"/>
                <a:ea typeface="굴림" pitchFamily="50" charset="-127"/>
              </a:rPr>
              <a:t>2017. 04. </a:t>
            </a:r>
            <a:endParaRPr lang="en-US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2798200"/>
            <a:ext cx="91440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b="1" dirty="0" smtClean="0"/>
              <a:t>공모</a:t>
            </a:r>
            <a:r>
              <a:rPr lang="en-US" altLang="ko-KR" sz="2000" b="1" dirty="0"/>
              <a:t>1</a:t>
            </a:r>
            <a:r>
              <a:rPr lang="en-US" altLang="ko-KR" sz="2000" b="1" dirty="0" smtClean="0"/>
              <a:t>. 3</a:t>
            </a:r>
            <a:r>
              <a:rPr lang="ko-KR" altLang="en-US" sz="2000" b="1" dirty="0" smtClean="0"/>
              <a:t>년 연속 지원사업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시범사업</a:t>
            </a:r>
            <a:r>
              <a:rPr lang="en-US" altLang="ko-KR" sz="2000" b="1" dirty="0" smtClean="0"/>
              <a:t>)-〈</a:t>
            </a:r>
            <a:r>
              <a:rPr lang="ko-KR" altLang="en-US" sz="2000" b="1" dirty="0" smtClean="0"/>
              <a:t>행복프로젝트</a:t>
            </a:r>
            <a:r>
              <a:rPr lang="en-US" altLang="ko-KR" sz="2000" b="1" dirty="0"/>
              <a:t>〉</a:t>
            </a:r>
            <a:r>
              <a:rPr lang="ko-KR" altLang="en-US" sz="2000" b="1" dirty="0" smtClean="0">
                <a:latin typeface="+mj-ea"/>
              </a:rPr>
              <a:t> </a:t>
            </a:r>
            <a:endParaRPr lang="ko-KR" altLang="en-US" sz="2000" dirty="0">
              <a:latin typeface="+mj-ea"/>
            </a:endParaRPr>
          </a:p>
          <a:p>
            <a:pPr algn="ctr"/>
            <a:r>
              <a:rPr lang="en-US" altLang="ko-KR" sz="1400" b="1" dirty="0" smtClean="0"/>
              <a:t>&lt;</a:t>
            </a:r>
            <a:r>
              <a:rPr lang="ko-KR" altLang="en-US" sz="1400" b="1" dirty="0" smtClean="0"/>
              <a:t>프로젝트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장소</a:t>
            </a:r>
            <a:r>
              <a:rPr lang="en-US" altLang="ko-KR" sz="1400" b="1" dirty="0" smtClean="0"/>
              <a:t>+</a:t>
            </a:r>
            <a:r>
              <a:rPr lang="ko-KR" altLang="en-US" sz="1400" b="1" dirty="0" smtClean="0"/>
              <a:t>작품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공모</a:t>
            </a:r>
            <a:r>
              <a:rPr lang="en-US" altLang="ko-KR" sz="1400" b="1" dirty="0" smtClean="0"/>
              <a:t>&gt;</a:t>
            </a:r>
            <a:endParaRPr lang="ko-KR" altLang="en-US" sz="1400" b="1" dirty="0" smtClean="0"/>
          </a:p>
          <a:p>
            <a:pPr algn="ctr"/>
            <a:r>
              <a:rPr lang="ko-KR" altLang="en-US" sz="4000" b="1" dirty="0" smtClean="0"/>
              <a:t>사업계획서</a:t>
            </a:r>
            <a:endParaRPr lang="ko-KR" altLang="en-US" sz="4000" b="1" dirty="0"/>
          </a:p>
        </p:txBody>
      </p:sp>
      <p:sp>
        <p:nvSpPr>
          <p:cNvPr id="10" name="직사각형 9"/>
          <p:cNvSpPr/>
          <p:nvPr/>
        </p:nvSpPr>
        <p:spPr>
          <a:xfrm>
            <a:off x="0" y="2500306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dirty="0" smtClean="0"/>
              <a:t>2017</a:t>
            </a:r>
            <a:r>
              <a:rPr lang="ko-KR" altLang="en-US" sz="2000" b="1" dirty="0" smtClean="0"/>
              <a:t>마을미술프로젝트</a:t>
            </a:r>
            <a:endParaRPr lang="ko-KR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04652688"/>
              </p:ext>
            </p:extLst>
          </p:nvPr>
        </p:nvGraphicFramePr>
        <p:xfrm>
          <a:off x="251521" y="908720"/>
          <a:ext cx="8640959" cy="5472608"/>
        </p:xfrm>
        <a:graphic>
          <a:graphicData uri="http://schemas.openxmlformats.org/drawingml/2006/table">
            <a:tbl>
              <a:tblPr/>
              <a:tblGrid>
                <a:gridCol w="360039"/>
                <a:gridCol w="1665280"/>
                <a:gridCol w="2185874"/>
                <a:gridCol w="806086"/>
                <a:gridCol w="3623680"/>
              </a:tblGrid>
              <a:tr h="326722">
                <a:tc rowSpan="5"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업</a:t>
                      </a: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개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요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지     자     체     명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9017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63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43510" marR="0" algn="just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   업   대   상   지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076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43510" marR="0" algn="just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 업 대 상 지   주 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143510" marR="0" algn="just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※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서류심사 통과 후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장소심사가 진행되므로 정확한 주소 기입할 것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084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6858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사     업     예     산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총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</a:t>
                      </a:r>
                      <a:r>
                        <a:rPr lang="ko-KR" altLang="en-US" sz="1100" u="sng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                         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원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국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   비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차년 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- 1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억 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천만원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이내 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/ 3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차년 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– 6</a:t>
                      </a:r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억원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49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지  방  비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100" i="0" u="sng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                       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원    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※1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억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5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천만원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이상 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매칭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100" u="sng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                           </a:t>
                      </a:r>
                      <a:r>
                        <a:rPr lang="ko-KR" altLang="en-US" sz="1100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  원    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※3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- 6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억원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이상 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매칭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기확보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) ,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추경확보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)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확보시기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      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년    월    일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(※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추경 확보 시기가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2017. 6. 30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이전만 가능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8899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업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목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적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◦사업 필요성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목적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의의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85728"/>
            <a:ext cx="6215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1.</a:t>
            </a:r>
            <a:r>
              <a:rPr lang="ko-KR" altLang="en-US" b="1" dirty="0" smtClean="0">
                <a:latin typeface="+mj-ea"/>
                <a:ea typeface="+mj-ea"/>
              </a:rPr>
              <a:t> 사업개요</a:t>
            </a:r>
            <a:endParaRPr lang="ko-KR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11933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9693235"/>
              </p:ext>
            </p:extLst>
          </p:nvPr>
        </p:nvGraphicFramePr>
        <p:xfrm>
          <a:off x="251521" y="908720"/>
          <a:ext cx="8640959" cy="5400599"/>
        </p:xfrm>
        <a:graphic>
          <a:graphicData uri="http://schemas.openxmlformats.org/drawingml/2006/table">
            <a:tbl>
              <a:tblPr/>
              <a:tblGrid>
                <a:gridCol w="360039"/>
                <a:gridCol w="3996161"/>
                <a:gridCol w="4284759"/>
              </a:tblGrid>
              <a:tr h="603583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규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모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읍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),  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면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),   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동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),   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)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u="sng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               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(㎢)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대상지규모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9254">
                <a:tc rowSpan="4">
                  <a:txBody>
                    <a:bodyPr/>
                    <a:lstStyle/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대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상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특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징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6858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◦지리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교통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동선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지형 등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/ </a:t>
                      </a:r>
                      <a:r>
                        <a:rPr lang="ko-KR" altLang="en-US" sz="105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접근성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유동인구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084" marR="4084" marT="4084" marB="4084" anchor="ctr"/>
                </a:tc>
              </a:tr>
              <a:tr h="1199254">
                <a:tc vMerge="1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/>
                </a:tc>
                <a:tc gridSpan="2"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◦역사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역사적 특징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199254">
                <a:tc vMerge="1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/>
                </a:tc>
                <a:tc gridSpan="2"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◦생태 환경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생태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환경적 특징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199254">
                <a:tc vMerge="1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/>
                </a:tc>
                <a:tc gridSpan="2"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◦문화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문화적 특징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en-US" altLang="ko-KR" sz="1050" b="0" kern="1200" dirty="0">
                        <a:solidFill>
                          <a:srgbClr val="000000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857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2.</a:t>
            </a:r>
            <a:r>
              <a:rPr lang="ko-KR" altLang="en-US" b="1" dirty="0" smtClean="0">
                <a:latin typeface="+mj-ea"/>
                <a:ea typeface="+mj-ea"/>
              </a:rPr>
              <a:t> 대상지 분석</a:t>
            </a:r>
            <a:endParaRPr lang="ko-KR" altLang="en-US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83793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27064841"/>
              </p:ext>
            </p:extLst>
          </p:nvPr>
        </p:nvGraphicFramePr>
        <p:xfrm>
          <a:off x="251520" y="908720"/>
          <a:ext cx="8640960" cy="5400600"/>
        </p:xfrm>
        <a:graphic>
          <a:graphicData uri="http://schemas.openxmlformats.org/drawingml/2006/table">
            <a:tbl>
              <a:tblPr/>
              <a:tblGrid>
                <a:gridCol w="372455"/>
                <a:gridCol w="8268505"/>
              </a:tblGrid>
              <a:tr h="1080120">
                <a:tc rowSpan="5"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대상지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   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분석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◦강점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(Strength)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◦약점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(Weakness)</a:t>
                      </a:r>
                      <a:endParaRPr lang="ko-KR" altLang="en-US" sz="1000" b="1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◦기회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(Opportunity)</a:t>
                      </a:r>
                      <a:endParaRPr lang="ko-KR" altLang="en-US" sz="1000" b="1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◦위험요소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(Threat)</a:t>
                      </a:r>
                      <a:endParaRPr lang="ko-KR" altLang="en-US" sz="1000" b="1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◦이번 프로젝트 응모를 통해 변화될 대상지의 특징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◦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기타 특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성 등</a:t>
                      </a:r>
                      <a:endParaRPr lang="ko-KR" altLang="en-US" sz="11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857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>
                <a:latin typeface="+mj-ea"/>
                <a:ea typeface="+mj-ea"/>
              </a:rPr>
              <a:t>2.</a:t>
            </a:r>
            <a:r>
              <a:rPr lang="ko-KR" altLang="en-US" b="1" dirty="0">
                <a:latin typeface="+mj-ea"/>
                <a:ea typeface="+mj-ea"/>
              </a:rPr>
              <a:t> 대상지 분석</a:t>
            </a:r>
          </a:p>
        </p:txBody>
      </p:sp>
    </p:spTree>
    <p:extLst>
      <p:ext uri="{BB962C8B-B14F-4D97-AF65-F5344CB8AC3E}">
        <p14:creationId xmlns:p14="http://schemas.microsoft.com/office/powerpoint/2010/main" val="383864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8609355"/>
              </p:ext>
            </p:extLst>
          </p:nvPr>
        </p:nvGraphicFramePr>
        <p:xfrm>
          <a:off x="251521" y="908719"/>
          <a:ext cx="8640960" cy="5400599"/>
        </p:xfrm>
        <a:graphic>
          <a:graphicData uri="http://schemas.openxmlformats.org/drawingml/2006/table">
            <a:tbl>
              <a:tblPr/>
              <a:tblGrid>
                <a:gridCol w="360039"/>
                <a:gridCol w="8280921"/>
              </a:tblGrid>
              <a:tr h="5400599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대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상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 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요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구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분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석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◦주민의 문화수혜 정도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가구수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◦주민 현황 및 요구 분석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◦대상지에서 제안사업의 필요성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◦대상지를 신청하게 된 당위성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◦기타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285720" y="2857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>
                <a:latin typeface="+mj-ea"/>
                <a:ea typeface="+mj-ea"/>
              </a:rPr>
              <a:t>2.</a:t>
            </a:r>
            <a:r>
              <a:rPr lang="ko-KR" altLang="en-US" b="1" dirty="0">
                <a:latin typeface="+mj-ea"/>
                <a:ea typeface="+mj-ea"/>
              </a:rPr>
              <a:t> 대상지 분석</a:t>
            </a:r>
          </a:p>
        </p:txBody>
      </p:sp>
    </p:spTree>
    <p:extLst>
      <p:ext uri="{BB962C8B-B14F-4D97-AF65-F5344CB8AC3E}">
        <p14:creationId xmlns:p14="http://schemas.microsoft.com/office/powerpoint/2010/main" val="301993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7539066"/>
              </p:ext>
            </p:extLst>
          </p:nvPr>
        </p:nvGraphicFramePr>
        <p:xfrm>
          <a:off x="251520" y="908720"/>
          <a:ext cx="8640960" cy="5400601"/>
        </p:xfrm>
        <a:graphic>
          <a:graphicData uri="http://schemas.openxmlformats.org/drawingml/2006/table">
            <a:tbl>
              <a:tblPr/>
              <a:tblGrid>
                <a:gridCol w="360040"/>
                <a:gridCol w="8280920"/>
              </a:tblGrid>
              <a:tr h="1421211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콘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셉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트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◦프로젝트 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콘셉트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1211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콘셉트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설명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◦프로젝트 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콘셉트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8179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공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간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성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aseline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◦공간구성계획안 </a:t>
                      </a:r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endParaRPr lang="ko-KR" altLang="en-US" sz="1000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85728"/>
            <a:ext cx="6215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3.</a:t>
            </a:r>
            <a:r>
              <a:rPr lang="ko-KR" altLang="en-US" b="1" dirty="0" smtClean="0">
                <a:latin typeface="+mj-ea"/>
                <a:ea typeface="+mj-ea"/>
              </a:rPr>
              <a:t> 프로젝트 </a:t>
            </a:r>
            <a:r>
              <a:rPr lang="ko-KR" altLang="en-US" b="1" dirty="0" err="1" smtClean="0">
                <a:latin typeface="+mj-ea"/>
                <a:ea typeface="+mj-ea"/>
              </a:rPr>
              <a:t>콘셉트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6804248" y="618960"/>
            <a:ext cx="21916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rgbClr val="FF0000"/>
                </a:solidFill>
                <a:latin typeface="+mj-ea"/>
              </a:rPr>
              <a:t>(1/2/3</a:t>
            </a:r>
            <a:r>
              <a:rPr lang="ko-KR" altLang="en-US" sz="1200" b="1" dirty="0" smtClean="0">
                <a:solidFill>
                  <a:srgbClr val="FF0000"/>
                </a:solidFill>
                <a:latin typeface="+mj-ea"/>
              </a:rPr>
              <a:t>차년도 구분하여 작성</a:t>
            </a:r>
            <a:r>
              <a:rPr lang="en-US" altLang="ko-KR" sz="1200" b="1" dirty="0" smtClean="0">
                <a:solidFill>
                  <a:srgbClr val="FF0000"/>
                </a:solidFill>
                <a:latin typeface="+mj-ea"/>
              </a:rPr>
              <a:t>)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433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0287070"/>
              </p:ext>
            </p:extLst>
          </p:nvPr>
        </p:nvGraphicFramePr>
        <p:xfrm>
          <a:off x="251520" y="980728"/>
          <a:ext cx="8640960" cy="5472608"/>
        </p:xfrm>
        <a:graphic>
          <a:graphicData uri="http://schemas.openxmlformats.org/drawingml/2006/table">
            <a:tbl>
              <a:tblPr/>
              <a:tblGrid>
                <a:gridCol w="504056"/>
                <a:gridCol w="8136904"/>
              </a:tblGrid>
              <a:tr h="5472608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프로젝트연차별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계획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fontAlgn="base">
                        <a:lnSpc>
                          <a:spcPct val="15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</a:rPr>
                        <a:t>차년도 </a:t>
                      </a: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</a:rPr>
                        <a:t>지역연구 및 커뮤니티</a:t>
                      </a: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(80%) + </a:t>
                      </a:r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</a:rPr>
                        <a:t>작품제작</a:t>
                      </a: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(20%)</a:t>
                      </a:r>
                    </a:p>
                    <a:p>
                      <a:pPr fontAlgn="base">
                        <a:lnSpc>
                          <a:spcPct val="150000"/>
                        </a:lnSpc>
                      </a:pP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</a:rPr>
                        <a:t>    (</a:t>
                      </a:r>
                      <a:r>
                        <a:rPr lang="en-US" altLang="ko-KR" sz="1300" b="1" dirty="0" smtClean="0">
                          <a:solidFill>
                            <a:schemeClr val="tx2"/>
                          </a:solidFill>
                        </a:rPr>
                        <a:t>*1</a:t>
                      </a: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차년도 작품</a:t>
                      </a:r>
                      <a:r>
                        <a:rPr lang="en-US" altLang="ko-KR" sz="1300" b="1" dirty="0" smtClean="0">
                          <a:solidFill>
                            <a:schemeClr val="tx2"/>
                          </a:solidFill>
                        </a:rPr>
                        <a:t>:</a:t>
                      </a: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 지역연구 및 커뮤니티 성과물</a:t>
                      </a:r>
                      <a:r>
                        <a:rPr lang="en-US" altLang="ko-KR" sz="1300" b="1" dirty="0" smtClean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또는 구성원</a:t>
                      </a:r>
                      <a:r>
                        <a:rPr lang="en-US" altLang="ko-KR" sz="1300" b="1" dirty="0" smtClean="0">
                          <a:solidFill>
                            <a:schemeClr val="tx2"/>
                          </a:solidFill>
                        </a:rPr>
                        <a:t>(</a:t>
                      </a: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주민</a:t>
                      </a:r>
                      <a:r>
                        <a:rPr lang="en-US" altLang="ko-KR" sz="1300" b="1" dirty="0" smtClean="0">
                          <a:solidFill>
                            <a:schemeClr val="tx2"/>
                          </a:solidFill>
                        </a:rPr>
                        <a:t>)</a:t>
                      </a: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 의견을 반영하여 제작</a:t>
                      </a:r>
                      <a:r>
                        <a:rPr lang="en-US" altLang="ko-KR" sz="1300" b="1" dirty="0" smtClean="0">
                          <a:solidFill>
                            <a:schemeClr val="tx2"/>
                          </a:solidFill>
                        </a:rPr>
                        <a:t>)</a:t>
                      </a: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Font typeface="Arial" charset="0"/>
                        <a:buChar char="•"/>
                      </a:pP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지역 연구</a:t>
                      </a:r>
                      <a:endParaRPr lang="en-US" altLang="ko-KR" sz="1300" b="1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Font typeface="Arial" charset="0"/>
                        <a:buChar char="•"/>
                      </a:pP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커뮤니티 프로그램</a:t>
                      </a:r>
                      <a:endParaRPr lang="en-US" altLang="ko-KR" sz="1300" b="1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Font typeface="Arial" charset="0"/>
                        <a:buChar char="•"/>
                      </a:pP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작품제작</a:t>
                      </a:r>
                      <a:endParaRPr lang="en-US" altLang="ko-KR" sz="1300" b="1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Font typeface="Arial" charset="0"/>
                        <a:buChar char="•"/>
                      </a:pP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기타</a:t>
                      </a:r>
                      <a:endParaRPr lang="en-US" altLang="ko-KR" sz="1300" b="1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Font typeface="Arial" charset="0"/>
                        <a:buChar char="•"/>
                      </a:pPr>
                      <a:endParaRPr lang="en-US" altLang="ko-KR" sz="1300" b="1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Font typeface="Arial" charset="0"/>
                        <a:buChar char="•"/>
                      </a:pP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</a:rPr>
                        <a:t>차년도 </a:t>
                      </a: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</a:rPr>
                        <a:t>작품제작</a:t>
                      </a: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(80%) + </a:t>
                      </a:r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</a:rPr>
                        <a:t>커뮤니티</a:t>
                      </a: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(20%)</a:t>
                      </a: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Font typeface="Arial" charset="0"/>
                        <a:buChar char="•"/>
                      </a:pP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작품제작 중점</a:t>
                      </a:r>
                      <a:endParaRPr lang="en-US" altLang="ko-KR" sz="1300" b="1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Font typeface="Arial" charset="0"/>
                        <a:buChar char="•"/>
                      </a:pP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커뮤니티 프로그램 </a:t>
                      </a:r>
                      <a:endParaRPr lang="en-US" altLang="ko-KR" sz="1300" b="1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Font typeface="Arial" charset="0"/>
                        <a:buChar char="•"/>
                      </a:pP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기타</a:t>
                      </a:r>
                      <a:endParaRPr lang="en-US" altLang="ko-KR" sz="1300" b="1" dirty="0" smtClean="0">
                        <a:solidFill>
                          <a:schemeClr val="tx2"/>
                        </a:solidFill>
                      </a:endParaRPr>
                    </a:p>
                    <a:p>
                      <a:pPr fontAlgn="base">
                        <a:lnSpc>
                          <a:spcPct val="150000"/>
                        </a:lnSpc>
                      </a:pPr>
                      <a:endParaRPr lang="ko-KR" altLang="en-US" sz="13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</a:rPr>
                        <a:t>차년도 </a:t>
                      </a: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</a:rPr>
                        <a:t>커뮤니티</a:t>
                      </a: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</a:rPr>
                        <a:t>컨설팅</a:t>
                      </a: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</a:rPr>
                        <a:t>교육</a:t>
                      </a: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</a:rPr>
                        <a:t>사후관리</a:t>
                      </a: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(80%) + </a:t>
                      </a:r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</a:rPr>
                        <a:t>작품제작</a:t>
                      </a: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(20%)</a:t>
                      </a:r>
                    </a:p>
                    <a:p>
                      <a:pPr marL="285750" marR="0" indent="-28575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컨설팅 계획</a:t>
                      </a:r>
                      <a:endParaRPr lang="en-US" altLang="ko-KR" sz="1300" b="1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285750" marR="0" indent="-28575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교육</a:t>
                      </a:r>
                      <a:endParaRPr lang="en-US" altLang="ko-KR" sz="1300" b="1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285750" marR="0" indent="-28575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작품제작</a:t>
                      </a:r>
                      <a:endParaRPr lang="en-US" altLang="ko-KR" sz="1300" b="1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285750" marR="0" indent="-28575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사후관리</a:t>
                      </a:r>
                      <a:endParaRPr lang="en-US" altLang="ko-KR" sz="1300" b="1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285750" marR="0" indent="-28575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300" b="1" dirty="0" smtClean="0">
                          <a:solidFill>
                            <a:schemeClr val="tx2"/>
                          </a:solidFill>
                        </a:rPr>
                        <a:t>커뮤니티 프로그램 등</a:t>
                      </a:r>
                      <a:endParaRPr lang="en-US" altLang="ko-KR" sz="1300" b="1" dirty="0" smtClean="0">
                        <a:solidFill>
                          <a:schemeClr val="tx2"/>
                        </a:solidFill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285720" y="285728"/>
            <a:ext cx="6215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3.</a:t>
            </a:r>
            <a:r>
              <a:rPr lang="ko-KR" altLang="en-US" b="1" dirty="0" smtClean="0">
                <a:latin typeface="+mj-ea"/>
                <a:ea typeface="+mj-ea"/>
              </a:rPr>
              <a:t> 프로젝트 </a:t>
            </a:r>
            <a:r>
              <a:rPr lang="ko-KR" altLang="en-US" b="1" dirty="0" err="1" smtClean="0">
                <a:latin typeface="+mj-ea"/>
                <a:ea typeface="+mj-ea"/>
              </a:rPr>
              <a:t>콘셉트</a:t>
            </a:r>
            <a:r>
              <a:rPr lang="ko-KR" altLang="en-US" b="1" dirty="0" smtClean="0">
                <a:latin typeface="+mj-ea"/>
                <a:ea typeface="+mj-ea"/>
              </a:rPr>
              <a:t> </a:t>
            </a:r>
            <a:r>
              <a:rPr lang="en-US" altLang="ko-KR" b="1" dirty="0" smtClean="0">
                <a:latin typeface="+mj-ea"/>
                <a:ea typeface="+mj-ea"/>
              </a:rPr>
              <a:t>– </a:t>
            </a:r>
            <a:r>
              <a:rPr lang="ko-KR" altLang="en-US" b="1" dirty="0" err="1" smtClean="0">
                <a:latin typeface="+mj-ea"/>
                <a:ea typeface="+mj-ea"/>
              </a:rPr>
              <a:t>연차별</a:t>
            </a:r>
            <a:r>
              <a:rPr lang="ko-KR" altLang="en-US" b="1" dirty="0" smtClean="0">
                <a:latin typeface="+mj-ea"/>
                <a:ea typeface="+mj-ea"/>
              </a:rPr>
              <a:t> 계획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804248" y="618960"/>
            <a:ext cx="21916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rgbClr val="FF0000"/>
                </a:solidFill>
                <a:latin typeface="+mj-ea"/>
              </a:rPr>
              <a:t>(1/2/3</a:t>
            </a:r>
            <a:r>
              <a:rPr lang="ko-KR" altLang="en-US" sz="1200" b="1" dirty="0" smtClean="0">
                <a:solidFill>
                  <a:srgbClr val="FF0000"/>
                </a:solidFill>
                <a:latin typeface="+mj-ea"/>
              </a:rPr>
              <a:t>차년도 구분하여 작성</a:t>
            </a:r>
            <a:r>
              <a:rPr lang="en-US" altLang="ko-KR" sz="1200" b="1" dirty="0" smtClean="0">
                <a:solidFill>
                  <a:srgbClr val="FF0000"/>
                </a:solidFill>
                <a:latin typeface="+mj-ea"/>
              </a:rPr>
              <a:t>)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14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50182356"/>
              </p:ext>
            </p:extLst>
          </p:nvPr>
        </p:nvGraphicFramePr>
        <p:xfrm>
          <a:off x="262250" y="1081280"/>
          <a:ext cx="8640960" cy="5372056"/>
        </p:xfrm>
        <a:graphic>
          <a:graphicData uri="http://schemas.openxmlformats.org/drawingml/2006/table">
            <a:tbl>
              <a:tblPr/>
              <a:tblGrid>
                <a:gridCol w="1584176"/>
                <a:gridCol w="7056784"/>
              </a:tblGrid>
              <a:tr h="3055965">
                <a:tc gridSpan="2">
                  <a:txBody>
                    <a:bodyPr/>
                    <a:lstStyle/>
                    <a:p>
                      <a:pPr marL="171450" indent="-171450" algn="just">
                        <a:lnSpc>
                          <a:spcPct val="15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지역 연구 개요 및 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3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개년 마스터플랜 계획 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– 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구분해서 작성 바람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83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연구 내용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309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연구 방법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5680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연구 범위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234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연구 참여자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575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작품과의 연계방안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457">
                <a:tc>
                  <a:txBody>
                    <a:bodyPr/>
                    <a:lstStyle/>
                    <a:p>
                      <a:pPr marL="331470" marR="0" indent="-22860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 startAt="6"/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기 타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94346" y="277102"/>
            <a:ext cx="54297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atin typeface="+mj-ea"/>
                <a:ea typeface="+mj-ea"/>
              </a:rPr>
              <a:t>4</a:t>
            </a:r>
            <a:r>
              <a:rPr lang="en-US" altLang="ko-KR" b="1" dirty="0" smtClean="0">
                <a:latin typeface="+mj-ea"/>
                <a:ea typeface="+mj-ea"/>
              </a:rPr>
              <a:t>. 1</a:t>
            </a:r>
            <a:r>
              <a:rPr lang="ko-KR" altLang="en-US" b="1" dirty="0" smtClean="0">
                <a:latin typeface="+mj-ea"/>
                <a:ea typeface="+mj-ea"/>
              </a:rPr>
              <a:t>차년도 사업 계획</a:t>
            </a:r>
            <a:r>
              <a:rPr lang="en-US" altLang="ko-KR" b="1" dirty="0" smtClean="0">
                <a:latin typeface="+mj-ea"/>
                <a:ea typeface="+mj-ea"/>
              </a:rPr>
              <a:t> – </a:t>
            </a:r>
            <a:r>
              <a:rPr lang="ko-KR" altLang="en-US" b="1" dirty="0" smtClean="0">
                <a:latin typeface="+mj-ea"/>
                <a:ea typeface="+mj-ea"/>
              </a:rPr>
              <a:t>지역연구</a:t>
            </a:r>
            <a:r>
              <a:rPr lang="en-US" altLang="ko-KR" b="1" dirty="0" smtClean="0">
                <a:latin typeface="+mj-ea"/>
                <a:ea typeface="+mj-ea"/>
              </a:rPr>
              <a:t>(</a:t>
            </a:r>
            <a:r>
              <a:rPr lang="ko-KR" altLang="en-US" b="1" dirty="0" smtClean="0">
                <a:latin typeface="+mj-ea"/>
                <a:ea typeface="+mj-ea"/>
              </a:rPr>
              <a:t>프로그램</a:t>
            </a:r>
            <a:r>
              <a:rPr lang="en-US" altLang="ko-KR" b="1" dirty="0" smtClean="0">
                <a:latin typeface="+mj-ea"/>
                <a:ea typeface="+mj-ea"/>
              </a:rPr>
              <a:t>)</a:t>
            </a:r>
            <a:r>
              <a:rPr lang="ko-KR" altLang="en-US" b="1" dirty="0" smtClean="0">
                <a:latin typeface="+mj-ea"/>
                <a:ea typeface="+mj-ea"/>
              </a:rPr>
              <a:t>  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572000" y="637419"/>
            <a:ext cx="428628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지역의 역사</a:t>
            </a:r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∙</a:t>
            </a:r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문화</a:t>
            </a:r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 ∙ </a:t>
            </a:r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생태 등 미술마을 조성에 필요한 자료 조사</a:t>
            </a:r>
            <a:endParaRPr lang="en-US" altLang="ko-KR" sz="1100" b="1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  <a:p>
            <a:pPr algn="r"/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※ </a:t>
            </a:r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3</a:t>
            </a:r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개년에 대한 마스터플랜 계획</a:t>
            </a:r>
            <a:endParaRPr lang="ko-KR" altLang="en-US" sz="1100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mtClean="0"/>
              <a:t>1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  <p:sp>
        <p:nvSpPr>
          <p:cNvPr id="7" name="직사각형 6"/>
          <p:cNvSpPr/>
          <p:nvPr/>
        </p:nvSpPr>
        <p:spPr>
          <a:xfrm>
            <a:off x="5796136" y="6421205"/>
            <a:ext cx="324002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dirty="0" smtClean="0">
                <a:latin typeface="+mj-ea"/>
              </a:rPr>
              <a:t>* </a:t>
            </a:r>
            <a:r>
              <a:rPr lang="ko-KR" altLang="en-US" sz="1200" dirty="0" smtClean="0">
                <a:latin typeface="+mj-ea"/>
              </a:rPr>
              <a:t>프로그램 수만큼 페이지를 늘려서 작성</a:t>
            </a:r>
            <a:endParaRPr lang="ko-KR" altLang="en-US" sz="1200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90429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2665356"/>
              </p:ext>
            </p:extLst>
          </p:nvPr>
        </p:nvGraphicFramePr>
        <p:xfrm>
          <a:off x="251520" y="1142984"/>
          <a:ext cx="8640960" cy="5238344"/>
        </p:xfrm>
        <a:graphic>
          <a:graphicData uri="http://schemas.openxmlformats.org/drawingml/2006/table">
            <a:tbl>
              <a:tblPr/>
              <a:tblGrid>
                <a:gridCol w="1440160"/>
                <a:gridCol w="7200800"/>
              </a:tblGrid>
              <a:tr h="2606567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프로그램을 알아볼 수 있는 이미지 첨부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프로그램    번호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   행   장   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   행   자   수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333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   여   대   상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7550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내              용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0356">
                <a:tc>
                  <a:txBody>
                    <a:bodyPr/>
                    <a:lstStyle/>
                    <a:p>
                      <a:pPr marL="331470" marR="0" indent="-22860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 startAt="6"/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파  급   효  과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94346" y="277102"/>
            <a:ext cx="49977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+mj-ea"/>
              </a:rPr>
              <a:t>4</a:t>
            </a:r>
            <a:r>
              <a:rPr lang="en-US" altLang="ko-KR" b="1" dirty="0">
                <a:latin typeface="+mj-ea"/>
              </a:rPr>
              <a:t>. 1</a:t>
            </a:r>
            <a:r>
              <a:rPr lang="ko-KR" altLang="en-US" b="1" dirty="0">
                <a:latin typeface="+mj-ea"/>
              </a:rPr>
              <a:t>차년도 사업 계획 </a:t>
            </a:r>
            <a:r>
              <a:rPr lang="en-US" altLang="ko-KR" b="1" dirty="0">
                <a:latin typeface="+mj-ea"/>
              </a:rPr>
              <a:t>/ </a:t>
            </a:r>
            <a:r>
              <a:rPr lang="ko-KR" altLang="en-US" b="1" dirty="0" smtClean="0">
                <a:latin typeface="+mj-ea"/>
                <a:ea typeface="+mj-ea"/>
              </a:rPr>
              <a:t>커뮤니티</a:t>
            </a:r>
            <a:r>
              <a:rPr lang="en-US" altLang="ko-KR" b="1" dirty="0" smtClean="0">
                <a:latin typeface="+mj-ea"/>
                <a:ea typeface="+mj-ea"/>
              </a:rPr>
              <a:t>(</a:t>
            </a:r>
            <a:r>
              <a:rPr lang="ko-KR" altLang="en-US" b="1" dirty="0" smtClean="0">
                <a:latin typeface="+mj-ea"/>
                <a:ea typeface="+mj-ea"/>
              </a:rPr>
              <a:t>프로그램</a:t>
            </a:r>
            <a:r>
              <a:rPr lang="en-US" altLang="ko-KR" b="1" dirty="0" smtClean="0">
                <a:latin typeface="+mj-ea"/>
                <a:ea typeface="+mj-ea"/>
              </a:rPr>
              <a:t>)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043608" y="642917"/>
            <a:ext cx="7814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형식적인 프로그램은 해당되지 않음 </a:t>
            </a:r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예</a:t>
            </a:r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: </a:t>
            </a: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개막식</a:t>
            </a:r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주민설명회는 해당되지 않음</a:t>
            </a:r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) </a:t>
            </a:r>
            <a:endParaRPr lang="ko-KR" altLang="en-US" sz="1100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  <a:p>
            <a:pPr algn="r"/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참신하고 유익하며 주민과의 쌍방소통이 원활하게 이루어질 수 프로그램</a:t>
            </a:r>
            <a:endParaRPr lang="ko-KR" altLang="en-US" sz="1100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796136" y="6421205"/>
            <a:ext cx="324002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dirty="0" smtClean="0">
                <a:latin typeface="+mj-ea"/>
              </a:rPr>
              <a:t>* </a:t>
            </a:r>
            <a:r>
              <a:rPr lang="ko-KR" altLang="en-US" sz="1200" dirty="0" smtClean="0">
                <a:latin typeface="+mj-ea"/>
              </a:rPr>
              <a:t>프로그램 수만큼 페이지를 늘려서 작성</a:t>
            </a:r>
            <a:endParaRPr lang="ko-KR" altLang="en-US" sz="1200" dirty="0"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1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76627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0496541"/>
              </p:ext>
            </p:extLst>
          </p:nvPr>
        </p:nvGraphicFramePr>
        <p:xfrm>
          <a:off x="251520" y="857232"/>
          <a:ext cx="8640960" cy="5643602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64360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※ </a:t>
                      </a:r>
                      <a:r>
                        <a:rPr lang="ko-KR" altLang="en-US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항공촬영을 통해서 사업 대상지를 지도에 표시함 </a:t>
                      </a:r>
                      <a:r>
                        <a:rPr lang="en-US" altLang="ko-KR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– </a:t>
                      </a:r>
                      <a:r>
                        <a:rPr lang="ko-KR" altLang="en-US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설치할 작품의 위치 표시</a:t>
                      </a:r>
                      <a:endParaRPr lang="en-US" altLang="ko-KR" sz="100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예시</a:t>
                      </a:r>
                      <a:r>
                        <a:rPr lang="en-US" altLang="ko-KR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 2013</a:t>
                      </a:r>
                      <a:r>
                        <a:rPr lang="ko-KR" altLang="en-US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마을미술프로젝트 화순 </a:t>
                      </a:r>
                      <a:endParaRPr lang="en-US" altLang="ko-KR" sz="100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        –</a:t>
                      </a:r>
                      <a:r>
                        <a:rPr lang="ko-KR" altLang="en-US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본 이미지는 공모요강 참조용 외 사용할 수 없음</a:t>
                      </a:r>
                      <a:endParaRPr lang="en-US" altLang="ko-KR" sz="100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51520" y="260648"/>
            <a:ext cx="5112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atin typeface="+mj-ea"/>
              </a:rPr>
              <a:t>4. 1</a:t>
            </a:r>
            <a:r>
              <a:rPr lang="ko-KR" altLang="en-US" b="1" dirty="0">
                <a:latin typeface="+mj-ea"/>
              </a:rPr>
              <a:t>차년도 사업 계획 </a:t>
            </a:r>
            <a:r>
              <a:rPr lang="en-US" altLang="ko-KR" b="1" dirty="0">
                <a:latin typeface="+mj-ea"/>
              </a:rPr>
              <a:t>/</a:t>
            </a:r>
            <a:r>
              <a:rPr lang="en-US" altLang="ko-KR" b="1" dirty="0" smtClean="0">
                <a:latin typeface="+mj-ea"/>
                <a:ea typeface="+mj-ea"/>
              </a:rPr>
              <a:t> </a:t>
            </a:r>
            <a:r>
              <a:rPr lang="ko-KR" altLang="en-US" b="1" dirty="0" smtClean="0">
                <a:latin typeface="+mj-ea"/>
                <a:ea typeface="+mj-ea"/>
              </a:rPr>
              <a:t>작품제작 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-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공간 구성도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067944" y="6530498"/>
            <a:ext cx="48577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/>
              <a:t>※ </a:t>
            </a:r>
            <a:r>
              <a:rPr lang="ko-KR" altLang="en-US" sz="1100" b="1" dirty="0"/>
              <a:t>사진 또는 이미지를 첨부할 경우 </a:t>
            </a:r>
            <a:r>
              <a:rPr lang="ko-KR" altLang="en-US" sz="1100" b="1" dirty="0" err="1"/>
              <a:t>저용량의</a:t>
            </a:r>
            <a:r>
              <a:rPr lang="ko-KR" altLang="en-US" sz="1100" b="1" dirty="0"/>
              <a:t> 파일로 전환하여 첨부</a:t>
            </a:r>
            <a:endParaRPr lang="ko-KR" altLang="en-US" sz="1100" dirty="0"/>
          </a:p>
        </p:txBody>
      </p:sp>
      <p:pic>
        <p:nvPicPr>
          <p:cNvPr id="7" name="그림 6" descr="지도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928802"/>
            <a:ext cx="3290894" cy="4456553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mtClean="0"/>
              <a:t>1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45111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1903009"/>
              </p:ext>
            </p:extLst>
          </p:nvPr>
        </p:nvGraphicFramePr>
        <p:xfrm>
          <a:off x="251520" y="857232"/>
          <a:ext cx="8640960" cy="5452088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45208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</a:t>
                      </a:r>
                      <a:r>
                        <a:rPr lang="ko-KR" altLang="en-US" sz="1050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사업대상지에 각각의 작품들이 어떻게 배치될 것인지에 대한 지도</a:t>
                      </a:r>
                      <a:endParaRPr lang="en-US" altLang="ko-KR" sz="1050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05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※ 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필수 </a:t>
                      </a:r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- 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이전 </a:t>
                      </a:r>
                      <a:r>
                        <a:rPr lang="ko-KR" altLang="en-US" sz="1050" b="1" kern="12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사업지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영역을 표시해주고</a:t>
                      </a:r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금년 사업에서 진행될 영역을 구분해서 표시</a:t>
                      </a:r>
                      <a:endParaRPr lang="en-US" altLang="ko-KR" sz="105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ko-KR" altLang="en-US" sz="1050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※ 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작품번호 기입하여 표시</a:t>
                      </a:r>
                      <a:endParaRPr lang="en-US" altLang="ko-KR" sz="105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ko-KR" altLang="en-US" sz="1050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예시</a:t>
                      </a:r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 2013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마을미술프로젝트 화순 </a:t>
                      </a:r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–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본 이미지는 공모요강 참조용 외 사용할 수 없음</a:t>
                      </a:r>
                      <a:endParaRPr lang="en-US" altLang="ko-KR" sz="105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57399"/>
            <a:ext cx="565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atin typeface="+mj-ea"/>
              </a:rPr>
              <a:t>4. 1</a:t>
            </a:r>
            <a:r>
              <a:rPr lang="ko-KR" altLang="en-US" b="1" dirty="0">
                <a:latin typeface="+mj-ea"/>
              </a:rPr>
              <a:t>차년도 사업 계획 </a:t>
            </a:r>
            <a:r>
              <a:rPr lang="en-US" altLang="ko-KR" b="1" dirty="0">
                <a:latin typeface="+mj-ea"/>
              </a:rPr>
              <a:t>/ </a:t>
            </a:r>
            <a:r>
              <a:rPr lang="ko-KR" altLang="en-US" b="1" dirty="0">
                <a:latin typeface="+mj-ea"/>
              </a:rPr>
              <a:t>작품제작 </a:t>
            </a:r>
            <a:r>
              <a:rPr lang="en-US" altLang="ko-KR" b="1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-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전체 작품 배치도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067944" y="6309320"/>
            <a:ext cx="48577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사진 또는 이미지를 첨부할 경우 </a:t>
            </a:r>
            <a:r>
              <a:rPr lang="ko-KR" altLang="en-US" sz="1100" b="1" dirty="0" err="1">
                <a:latin typeface="+mj-ea"/>
                <a:ea typeface="+mj-ea"/>
              </a:rPr>
              <a:t>저용량의</a:t>
            </a:r>
            <a:r>
              <a:rPr lang="ko-KR" altLang="en-US" sz="1100" b="1" dirty="0">
                <a:latin typeface="+mj-ea"/>
                <a:ea typeface="+mj-ea"/>
              </a:rPr>
              <a:t> 파일로 전환하여 첨부</a:t>
            </a:r>
            <a:endParaRPr lang="ko-KR" altLang="en-US" sz="1100" dirty="0">
              <a:latin typeface="+mj-ea"/>
              <a:ea typeface="+mj-ea"/>
            </a:endParaRPr>
          </a:p>
        </p:txBody>
      </p:sp>
      <p:pic>
        <p:nvPicPr>
          <p:cNvPr id="10" name="그림 9" descr="지도2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2276872"/>
            <a:ext cx="4464496" cy="3960440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1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28421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46309711"/>
              </p:ext>
            </p:extLst>
          </p:nvPr>
        </p:nvGraphicFramePr>
        <p:xfrm>
          <a:off x="251520" y="978556"/>
          <a:ext cx="8640959" cy="5618796"/>
        </p:xfrm>
        <a:graphic>
          <a:graphicData uri="http://schemas.openxmlformats.org/drawingml/2006/table">
            <a:tbl>
              <a:tblPr/>
              <a:tblGrid>
                <a:gridCol w="2520280"/>
                <a:gridCol w="3456384"/>
                <a:gridCol w="2664295"/>
              </a:tblGrid>
              <a:tr h="253312"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작품이 설치될 대상지 사진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ko-KR" altLang="en-US" sz="10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실제 대상지 ‘사진’을 배경으로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이미지 합성 </a:t>
                      </a:r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이미지는 풍경 대비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실물 크기의 비율로 사진에 합성할 것</a:t>
                      </a:r>
                    </a:p>
                    <a:p>
                      <a:pPr algn="ctr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시뮬레이션 이미지 첨부는 작품 시뮬레이션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이미지는 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2D, 3D,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손그림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마케트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소형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미니어쳐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등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모두 가능함 </a:t>
                      </a:r>
                      <a:endParaRPr lang="ko-KR" altLang="en-US" sz="10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ctr"/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1. </a:t>
                      </a:r>
                      <a:r>
                        <a:rPr lang="ko-KR" altLang="en-US" sz="1000" b="1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작품명</a:t>
                      </a: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:</a:t>
                      </a:r>
                      <a:endParaRPr lang="ko-KR" altLang="en-US" sz="1000" b="1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1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2.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설치장소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작품배치도에 표시된 번호와 장소기입 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53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3.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재료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재료의 지속성 및 안전성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유해도 등 심사 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4.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규격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가로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x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세로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x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높이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단위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cm)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순으로 반드시 기재</a:t>
                      </a: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여러 점의 작품이 하나의 세트일 경우에도 각각에 대해서 모두 기입</a:t>
                      </a: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‘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가변크기’라고 기재 불가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3462">
                <a:tc vMerge="1">
                  <a:txBody>
                    <a:bodyPr/>
                    <a:lstStyle/>
                    <a:p>
                      <a:pPr algn="ctr"/>
                      <a:endParaRPr lang="ko-KR" altLang="en-US" sz="11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5.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소요인원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예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참여작가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보조작가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하도급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 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3334">
                <a:tc rowSpan="2" gridSpan="2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순수 작품 이미지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</a:p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사이즈를 기입한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입면도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평면도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세부이미지 등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시뮬레이션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이미지는 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2D, 3D,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손그림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마케트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소형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미니어쳐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등 선택해서 제출</a:t>
                      </a:r>
                    </a:p>
                    <a:p>
                      <a:pPr algn="ctr"/>
                      <a:endParaRPr lang="en-US" altLang="ko-KR" sz="1000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6.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작품설명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작품의미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특징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09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7.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작품보존기간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일몰제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적용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):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프로젝트 완료일로부터 </a:t>
                      </a:r>
                      <a:r>
                        <a:rPr lang="en-US" altLang="ko-KR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( )</a:t>
                      </a: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년 </a:t>
                      </a:r>
                      <a:endParaRPr lang="en-US" altLang="ko-KR" sz="1000" b="1" kern="1200" dirty="0" smtClean="0">
                        <a:solidFill>
                          <a:srgbClr val="F5750B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※</a:t>
                      </a: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최소 </a:t>
                      </a:r>
                      <a:r>
                        <a:rPr lang="en-US" altLang="ko-KR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3</a:t>
                      </a:r>
                      <a:r>
                        <a:rPr lang="ko-KR" altLang="en-US" sz="1000" b="1" kern="1200" dirty="0" err="1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년이상</a:t>
                      </a: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 이어야 함</a:t>
                      </a:r>
                      <a:endParaRPr lang="ko-KR" altLang="en-US" sz="1000" kern="1200" dirty="0" smtClean="0">
                        <a:solidFill>
                          <a:srgbClr val="F5750B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60648"/>
            <a:ext cx="5366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atin typeface="+mj-ea"/>
              </a:rPr>
              <a:t>4. 1</a:t>
            </a:r>
            <a:r>
              <a:rPr lang="ko-KR" altLang="en-US" b="1" dirty="0">
                <a:latin typeface="+mj-ea"/>
              </a:rPr>
              <a:t>차년도 사업 계획 </a:t>
            </a:r>
            <a:r>
              <a:rPr lang="en-US" altLang="ko-KR" b="1" dirty="0">
                <a:latin typeface="+mj-ea"/>
              </a:rPr>
              <a:t>/ </a:t>
            </a:r>
            <a:r>
              <a:rPr lang="ko-KR" altLang="en-US" b="1" dirty="0">
                <a:latin typeface="+mj-ea"/>
              </a:rPr>
              <a:t>작품제작 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-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세부내용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162519" y="6596945"/>
            <a:ext cx="172996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b="1" dirty="0" smtClean="0">
                <a:latin typeface="+mj-ea"/>
                <a:ea typeface="+mj-ea"/>
              </a:rPr>
              <a:t>작품수량만큼 </a:t>
            </a:r>
            <a:r>
              <a:rPr lang="ko-KR" altLang="en-US" sz="1000" b="1" dirty="0">
                <a:latin typeface="+mj-ea"/>
                <a:ea typeface="+mj-ea"/>
              </a:rPr>
              <a:t>페이지  </a:t>
            </a:r>
            <a:r>
              <a:rPr lang="ko-KR" altLang="en-US" sz="1000" b="1" dirty="0" smtClean="0">
                <a:latin typeface="+mj-ea"/>
                <a:ea typeface="+mj-ea"/>
              </a:rPr>
              <a:t>추가</a:t>
            </a:r>
            <a:endParaRPr lang="ko-KR" altLang="en-US" sz="1000" b="1" dirty="0"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8100392" y="642174"/>
            <a:ext cx="7920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b="1" dirty="0" smtClean="0">
                <a:latin typeface="+mj-ea"/>
                <a:ea typeface="+mj-ea"/>
              </a:rPr>
              <a:t>작품</a:t>
            </a:r>
            <a:r>
              <a:rPr lang="en-US" altLang="ko-KR" sz="1600" b="1" dirty="0" smtClean="0">
                <a:latin typeface="+mj-ea"/>
                <a:ea typeface="+mj-ea"/>
              </a:rPr>
              <a:t>1</a:t>
            </a:r>
            <a:endParaRPr lang="ko-KR" altLang="en-US" sz="16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1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87017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09470" y="273853"/>
            <a:ext cx="54866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atin typeface="+mj-ea"/>
              </a:rPr>
              <a:t>4. 1</a:t>
            </a:r>
            <a:r>
              <a:rPr lang="ko-KR" altLang="en-US" b="1" dirty="0">
                <a:latin typeface="+mj-ea"/>
              </a:rPr>
              <a:t>차년도 사업 계획 </a:t>
            </a:r>
            <a:r>
              <a:rPr lang="en-US" altLang="ko-KR" b="1" dirty="0">
                <a:latin typeface="+mj-ea"/>
              </a:rPr>
              <a:t>/ </a:t>
            </a:r>
            <a:r>
              <a:rPr lang="ko-KR" altLang="en-US" b="1" dirty="0">
                <a:latin typeface="+mj-ea"/>
              </a:rPr>
              <a:t>작품제작 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-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장소사진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067944" y="6525344"/>
            <a:ext cx="48577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/>
              <a:t>※ </a:t>
            </a:r>
            <a:r>
              <a:rPr lang="ko-KR" altLang="en-US" sz="1100" b="1" dirty="0"/>
              <a:t>사진 또는 이미지를 첨부할 경우 </a:t>
            </a:r>
            <a:r>
              <a:rPr lang="ko-KR" altLang="en-US" sz="1100" b="1" dirty="0" err="1"/>
              <a:t>저용량의</a:t>
            </a:r>
            <a:r>
              <a:rPr lang="ko-KR" altLang="en-US" sz="1100" b="1" dirty="0"/>
              <a:t> 파일로 전환하여 첨부</a:t>
            </a:r>
            <a:endParaRPr lang="ko-KR" altLang="en-US" sz="11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947456"/>
              </p:ext>
            </p:extLst>
          </p:nvPr>
        </p:nvGraphicFramePr>
        <p:xfrm>
          <a:off x="251520" y="857231"/>
          <a:ext cx="8640960" cy="5643604"/>
        </p:xfrm>
        <a:graphic>
          <a:graphicData uri="http://schemas.openxmlformats.org/drawingml/2006/table">
            <a:tbl>
              <a:tblPr/>
              <a:tblGrid>
                <a:gridCol w="4320480"/>
                <a:gridCol w="4320480"/>
              </a:tblGrid>
              <a:tr h="266385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89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098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8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mtClean="0"/>
              <a:t>1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74699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7307318"/>
              </p:ext>
            </p:extLst>
          </p:nvPr>
        </p:nvGraphicFramePr>
        <p:xfrm>
          <a:off x="251520" y="857232"/>
          <a:ext cx="8640959" cy="5452088"/>
        </p:xfrm>
        <a:graphic>
          <a:graphicData uri="http://schemas.openxmlformats.org/drawingml/2006/table">
            <a:tbl>
              <a:tblPr/>
              <a:tblGrid>
                <a:gridCol w="8640959"/>
              </a:tblGrid>
              <a:tr h="5452088">
                <a:tc>
                  <a:txBody>
                    <a:bodyPr/>
                    <a:lstStyle/>
                    <a:p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제작일정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계획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방법 등 구체적으로 기입</a:t>
                      </a: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</a:t>
                      </a:r>
                      <a:r>
                        <a:rPr lang="ko-KR" altLang="en-US" sz="105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작품별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설치계획을 구체적으로 기입</a:t>
                      </a:r>
                      <a:endParaRPr lang="en-US" altLang="ko-KR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286024" y="280900"/>
            <a:ext cx="6388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>
                <a:latin typeface="+mj-ea"/>
              </a:rPr>
              <a:t>4. 1</a:t>
            </a:r>
            <a:r>
              <a:rPr lang="ko-KR" altLang="en-US" b="1" dirty="0">
                <a:latin typeface="+mj-ea"/>
              </a:rPr>
              <a:t>차년도 사업 계획 </a:t>
            </a:r>
            <a:r>
              <a:rPr lang="en-US" altLang="ko-KR" b="1" dirty="0">
                <a:latin typeface="+mj-ea"/>
              </a:rPr>
              <a:t>/ </a:t>
            </a:r>
            <a:r>
              <a:rPr lang="ko-KR" altLang="en-US" b="1" dirty="0">
                <a:latin typeface="+mj-ea"/>
              </a:rPr>
              <a:t>작품제작 </a:t>
            </a:r>
            <a:r>
              <a:rPr lang="en-US" altLang="ko-KR" b="1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-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제작 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계획 및 설치 방안 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endParaRPr lang="ko-KR" altLang="en-US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mtClean="0"/>
              <a:t>1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66526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2954317"/>
              </p:ext>
            </p:extLst>
          </p:nvPr>
        </p:nvGraphicFramePr>
        <p:xfrm>
          <a:off x="251520" y="857232"/>
          <a:ext cx="8640960" cy="5643602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64360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en-US" altLang="ko-KR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항공촬영을 통해서 사업 대상지를 지도에 표시함 </a:t>
                      </a:r>
                      <a:r>
                        <a:rPr lang="en-US" altLang="ko-KR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– </a:t>
                      </a:r>
                      <a:r>
                        <a:rPr lang="ko-KR" altLang="en-US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설치할 작품의 위치 표시</a:t>
                      </a:r>
                      <a:endParaRPr lang="en-US" altLang="ko-KR" sz="100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예시</a:t>
                      </a:r>
                      <a:r>
                        <a:rPr lang="en-US" altLang="ko-KR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 2013</a:t>
                      </a:r>
                      <a:r>
                        <a:rPr lang="ko-KR" altLang="en-US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마을미술프로젝트 화순 </a:t>
                      </a:r>
                      <a:endParaRPr lang="en-US" altLang="ko-KR" sz="100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        –</a:t>
                      </a:r>
                      <a:r>
                        <a:rPr lang="ko-KR" altLang="en-US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본 이미지는 공모요강 참조용 외 사용할 수 없음</a:t>
                      </a:r>
                      <a:endParaRPr lang="en-US" altLang="ko-KR" sz="100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51520" y="188640"/>
            <a:ext cx="5112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+mj-ea"/>
              </a:rPr>
              <a:t>5. 2</a:t>
            </a:r>
            <a:r>
              <a:rPr lang="ko-KR" altLang="en-US" b="1" dirty="0" smtClean="0">
                <a:latin typeface="+mj-ea"/>
              </a:rPr>
              <a:t>차년도 </a:t>
            </a:r>
            <a:r>
              <a:rPr lang="ko-KR" altLang="en-US" b="1" dirty="0">
                <a:latin typeface="+mj-ea"/>
              </a:rPr>
              <a:t>사업 계획 </a:t>
            </a:r>
            <a:r>
              <a:rPr lang="en-US" altLang="ko-KR" b="1" dirty="0">
                <a:latin typeface="+mj-ea"/>
              </a:rPr>
              <a:t>/ </a:t>
            </a:r>
            <a:r>
              <a:rPr lang="ko-KR" altLang="en-US" b="1" dirty="0">
                <a:latin typeface="+mj-ea"/>
              </a:rPr>
              <a:t>작품제작 </a:t>
            </a:r>
            <a:r>
              <a:rPr lang="ko-KR" altLang="en-US" b="1" dirty="0" smtClean="0">
                <a:latin typeface="+mj-ea"/>
                <a:ea typeface="+mj-ea"/>
              </a:rPr>
              <a:t> 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-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공간 구성도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067944" y="6530498"/>
            <a:ext cx="48577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/>
              <a:t>※ </a:t>
            </a:r>
            <a:r>
              <a:rPr lang="ko-KR" altLang="en-US" sz="1100" b="1" dirty="0"/>
              <a:t>사진 또는 이미지를 첨부할 경우 </a:t>
            </a:r>
            <a:r>
              <a:rPr lang="ko-KR" altLang="en-US" sz="1100" b="1" dirty="0" err="1"/>
              <a:t>저용량의</a:t>
            </a:r>
            <a:r>
              <a:rPr lang="ko-KR" altLang="en-US" sz="1100" b="1" dirty="0"/>
              <a:t> 파일로 전환하여 첨부</a:t>
            </a:r>
            <a:endParaRPr lang="ko-KR" altLang="en-US" sz="1100" dirty="0"/>
          </a:p>
        </p:txBody>
      </p:sp>
      <p:pic>
        <p:nvPicPr>
          <p:cNvPr id="7" name="그림 6" descr="지도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928802"/>
            <a:ext cx="3290894" cy="4456553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618488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7426120"/>
              </p:ext>
            </p:extLst>
          </p:nvPr>
        </p:nvGraphicFramePr>
        <p:xfrm>
          <a:off x="251520" y="857232"/>
          <a:ext cx="8640960" cy="5452088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45208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 </a:t>
                      </a:r>
                      <a:endParaRPr lang="ko-KR" altLang="en-US" sz="105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50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사업대상지에 각각의 작품들이 어떻게 배치될 것인지에 대한 지도</a:t>
                      </a:r>
                      <a:endParaRPr lang="en-US" altLang="ko-KR" sz="1050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05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※ 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필수 </a:t>
                      </a:r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- 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이전 </a:t>
                      </a:r>
                      <a:r>
                        <a:rPr lang="ko-KR" altLang="en-US" sz="1050" b="1" kern="12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사업지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영역을 표시해주고</a:t>
                      </a:r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금년 사업에서 진행될 영역을 구분해서 표시</a:t>
                      </a:r>
                      <a:endParaRPr lang="en-US" altLang="ko-KR" sz="105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ko-KR" altLang="en-US" sz="1050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※ 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작품번호 기입하여 표시</a:t>
                      </a:r>
                      <a:endParaRPr lang="en-US" altLang="ko-KR" sz="105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ko-KR" altLang="en-US" sz="1050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예시</a:t>
                      </a:r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 2013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마을미술프로젝트 화순 </a:t>
                      </a:r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–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본 이미지는 공모요강 참조용 외 사용할 수 없음</a:t>
                      </a:r>
                      <a:endParaRPr lang="en-US" altLang="ko-KR" sz="105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57399"/>
            <a:ext cx="565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atin typeface="+mj-ea"/>
              </a:rPr>
              <a:t>5. </a:t>
            </a:r>
            <a:r>
              <a:rPr lang="en-US" altLang="ko-KR" b="1" dirty="0" smtClean="0">
                <a:latin typeface="+mj-ea"/>
              </a:rPr>
              <a:t>2</a:t>
            </a:r>
            <a:r>
              <a:rPr lang="ko-KR" altLang="en-US" b="1" dirty="0" smtClean="0">
                <a:latin typeface="+mj-ea"/>
              </a:rPr>
              <a:t>차년도 </a:t>
            </a:r>
            <a:r>
              <a:rPr lang="ko-KR" altLang="en-US" b="1" dirty="0">
                <a:latin typeface="+mj-ea"/>
              </a:rPr>
              <a:t>사업 계획 </a:t>
            </a:r>
            <a:r>
              <a:rPr lang="en-US" altLang="ko-KR" b="1" dirty="0">
                <a:latin typeface="+mj-ea"/>
              </a:rPr>
              <a:t>/ </a:t>
            </a:r>
            <a:r>
              <a:rPr lang="ko-KR" altLang="en-US" b="1" dirty="0" smtClean="0">
                <a:latin typeface="+mj-ea"/>
              </a:rPr>
              <a:t>작품제작 </a:t>
            </a:r>
            <a:r>
              <a:rPr lang="en-US" altLang="ko-KR" b="1" dirty="0">
                <a:latin typeface="+mj-ea"/>
              </a:rPr>
              <a:t>-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전체 작품 배치도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067944" y="6309320"/>
            <a:ext cx="48577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사진 또는 이미지를 첨부할 경우 </a:t>
            </a:r>
            <a:r>
              <a:rPr lang="ko-KR" altLang="en-US" sz="1100" b="1" dirty="0" err="1">
                <a:latin typeface="+mj-ea"/>
                <a:ea typeface="+mj-ea"/>
              </a:rPr>
              <a:t>저용량의</a:t>
            </a:r>
            <a:r>
              <a:rPr lang="ko-KR" altLang="en-US" sz="1100" b="1" dirty="0">
                <a:latin typeface="+mj-ea"/>
                <a:ea typeface="+mj-ea"/>
              </a:rPr>
              <a:t> 파일로 전환하여 첨부</a:t>
            </a:r>
            <a:endParaRPr lang="ko-KR" altLang="en-US" sz="1100" dirty="0">
              <a:latin typeface="+mj-ea"/>
              <a:ea typeface="+mj-ea"/>
            </a:endParaRPr>
          </a:p>
        </p:txBody>
      </p:sp>
      <p:pic>
        <p:nvPicPr>
          <p:cNvPr id="10" name="그림 9" descr="지도2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2348880"/>
            <a:ext cx="4464496" cy="3762578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05322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13033918"/>
              </p:ext>
            </p:extLst>
          </p:nvPr>
        </p:nvGraphicFramePr>
        <p:xfrm>
          <a:off x="251520" y="951867"/>
          <a:ext cx="8640959" cy="5606751"/>
        </p:xfrm>
        <a:graphic>
          <a:graphicData uri="http://schemas.openxmlformats.org/drawingml/2006/table">
            <a:tbl>
              <a:tblPr/>
              <a:tblGrid>
                <a:gridCol w="2520280"/>
                <a:gridCol w="3456384"/>
                <a:gridCol w="2664295"/>
              </a:tblGrid>
              <a:tr h="253312"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작품이 설치될 대상지 사진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ko-KR" altLang="en-US" sz="10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실제 대상지 ‘사진’을 배경으로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이미지 합성 </a:t>
                      </a:r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이미지는 풍경 대비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실물 크기의 비율로 사진에 합성할 것</a:t>
                      </a:r>
                    </a:p>
                    <a:p>
                      <a:pPr algn="ctr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시뮬레이션 이미지 첨부는 작품 시뮬레이션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이미지는 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2D, 3D,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손그림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마케트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소형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미니어쳐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등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모두 가능함 </a:t>
                      </a:r>
                      <a:endParaRPr lang="ko-KR" altLang="en-US" sz="10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ctr"/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1. </a:t>
                      </a:r>
                      <a:r>
                        <a:rPr lang="ko-KR" altLang="en-US" sz="1000" b="1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작품명</a:t>
                      </a: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:</a:t>
                      </a:r>
                      <a:endParaRPr lang="ko-KR" altLang="en-US" sz="1000" b="1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1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2.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설치장소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작품배치도에 표시된 번호와 장소기입 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53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3.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재료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재료의 지속성 및 안전성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유해도 등 심사 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4.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규격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가로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x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세로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x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높이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단위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cm)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순으로 반드시 기재</a:t>
                      </a: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여러 점의 작품이 하나의 세트일 경우에도 각각에 대해서 모두 기입</a:t>
                      </a: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‘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가변크기’라고 기재 불가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3462">
                <a:tc vMerge="1">
                  <a:txBody>
                    <a:bodyPr/>
                    <a:lstStyle/>
                    <a:p>
                      <a:pPr algn="ctr"/>
                      <a:endParaRPr lang="ko-KR" altLang="en-US" sz="11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5.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소요인원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예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참여작가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보조작가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하도급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 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3334">
                <a:tc rowSpan="2" gridSpan="2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순수 작품 이미지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</a:p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사이즈를 기입한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입면도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평면도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세부이미지 등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시뮬레이션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이미지는 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2D, 3D,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손그림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마케트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소형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미니어쳐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등 선택해서 제출</a:t>
                      </a:r>
                    </a:p>
                    <a:p>
                      <a:pPr algn="ctr"/>
                      <a:endParaRPr lang="en-US" altLang="ko-KR" sz="1000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6.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작품설명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작품의미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특징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5085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7.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작품보존기간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일몰제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적용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):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프로젝트 완료일로부터 </a:t>
                      </a:r>
                      <a:r>
                        <a:rPr lang="en-US" altLang="ko-KR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( )</a:t>
                      </a: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년 </a:t>
                      </a:r>
                      <a:endParaRPr lang="en-US" altLang="ko-KR" sz="1000" b="1" kern="1200" dirty="0" smtClean="0">
                        <a:solidFill>
                          <a:srgbClr val="F5750B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※</a:t>
                      </a: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최소 </a:t>
                      </a:r>
                      <a:r>
                        <a:rPr lang="en-US" altLang="ko-KR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3</a:t>
                      </a:r>
                      <a:r>
                        <a:rPr lang="ko-KR" altLang="en-US" sz="1000" b="1" kern="1200" dirty="0" err="1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년이상</a:t>
                      </a: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 이어야 함</a:t>
                      </a:r>
                      <a:endParaRPr lang="ko-KR" altLang="en-US" sz="1000" kern="1200" dirty="0" smtClean="0">
                        <a:solidFill>
                          <a:srgbClr val="F5750B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60648"/>
            <a:ext cx="5366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atin typeface="+mj-ea"/>
              </a:rPr>
              <a:t>5. </a:t>
            </a:r>
            <a:r>
              <a:rPr lang="en-US" altLang="ko-KR" b="1" dirty="0" smtClean="0">
                <a:latin typeface="+mj-ea"/>
              </a:rPr>
              <a:t>2</a:t>
            </a:r>
            <a:r>
              <a:rPr lang="ko-KR" altLang="en-US" b="1" dirty="0" smtClean="0">
                <a:latin typeface="+mj-ea"/>
              </a:rPr>
              <a:t>차년도 </a:t>
            </a:r>
            <a:r>
              <a:rPr lang="ko-KR" altLang="en-US" b="1" dirty="0">
                <a:latin typeface="+mj-ea"/>
              </a:rPr>
              <a:t>사업 계획 </a:t>
            </a:r>
            <a:r>
              <a:rPr lang="en-US" altLang="ko-KR" b="1" dirty="0">
                <a:latin typeface="+mj-ea"/>
              </a:rPr>
              <a:t>/ </a:t>
            </a:r>
            <a:r>
              <a:rPr lang="ko-KR" altLang="en-US" b="1" dirty="0" smtClean="0">
                <a:latin typeface="+mj-ea"/>
              </a:rPr>
              <a:t>작품제작 </a:t>
            </a:r>
            <a:r>
              <a:rPr lang="en-US" altLang="ko-KR" b="1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-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세부내용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162519" y="6567155"/>
            <a:ext cx="172996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b="1" dirty="0" smtClean="0">
                <a:latin typeface="+mj-ea"/>
                <a:ea typeface="+mj-ea"/>
              </a:rPr>
              <a:t>작품수량만큼 </a:t>
            </a:r>
            <a:r>
              <a:rPr lang="ko-KR" altLang="en-US" sz="1000" b="1" dirty="0">
                <a:latin typeface="+mj-ea"/>
                <a:ea typeface="+mj-ea"/>
              </a:rPr>
              <a:t>페이지  </a:t>
            </a:r>
            <a:r>
              <a:rPr lang="ko-KR" altLang="en-US" sz="1000" b="1" dirty="0" smtClean="0">
                <a:latin typeface="+mj-ea"/>
                <a:ea typeface="+mj-ea"/>
              </a:rPr>
              <a:t>추가</a:t>
            </a:r>
            <a:endParaRPr lang="ko-KR" altLang="en-US" sz="1000" b="1" dirty="0"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8100392" y="642174"/>
            <a:ext cx="7920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b="1" dirty="0" smtClean="0">
                <a:latin typeface="+mj-ea"/>
                <a:ea typeface="+mj-ea"/>
              </a:rPr>
              <a:t>작품</a:t>
            </a:r>
            <a:r>
              <a:rPr lang="en-US" altLang="ko-KR" sz="1600" b="1" dirty="0" smtClean="0">
                <a:latin typeface="+mj-ea"/>
                <a:ea typeface="+mj-ea"/>
              </a:rPr>
              <a:t>1</a:t>
            </a:r>
            <a:endParaRPr lang="ko-KR" altLang="en-US" sz="1600" b="1" dirty="0"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91953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09470" y="273853"/>
            <a:ext cx="54866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atin typeface="+mj-ea"/>
              </a:rPr>
              <a:t>5. </a:t>
            </a:r>
            <a:r>
              <a:rPr lang="en-US" altLang="ko-KR" b="1" dirty="0" smtClean="0">
                <a:latin typeface="+mj-ea"/>
              </a:rPr>
              <a:t>2</a:t>
            </a:r>
            <a:r>
              <a:rPr lang="ko-KR" altLang="en-US" b="1" dirty="0" smtClean="0">
                <a:latin typeface="+mj-ea"/>
              </a:rPr>
              <a:t>차년도 </a:t>
            </a:r>
            <a:r>
              <a:rPr lang="ko-KR" altLang="en-US" b="1" dirty="0">
                <a:latin typeface="+mj-ea"/>
              </a:rPr>
              <a:t>사업 계획 </a:t>
            </a:r>
            <a:r>
              <a:rPr lang="en-US" altLang="ko-KR" b="1" dirty="0">
                <a:latin typeface="+mj-ea"/>
              </a:rPr>
              <a:t>/ </a:t>
            </a:r>
            <a:r>
              <a:rPr lang="ko-KR" altLang="en-US" b="1" dirty="0" smtClean="0">
                <a:latin typeface="+mj-ea"/>
              </a:rPr>
              <a:t>작품제작 </a:t>
            </a:r>
            <a:r>
              <a:rPr lang="en-US" altLang="ko-KR" b="1" dirty="0">
                <a:latin typeface="+mj-ea"/>
              </a:rPr>
              <a:t>-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장소사진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067944" y="6525344"/>
            <a:ext cx="48577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/>
              <a:t>※ </a:t>
            </a:r>
            <a:r>
              <a:rPr lang="ko-KR" altLang="en-US" sz="1100" b="1" dirty="0"/>
              <a:t>사진 또는 이미지를 첨부할 경우 </a:t>
            </a:r>
            <a:r>
              <a:rPr lang="ko-KR" altLang="en-US" sz="1100" b="1" dirty="0" err="1"/>
              <a:t>저용량의</a:t>
            </a:r>
            <a:r>
              <a:rPr lang="ko-KR" altLang="en-US" sz="1100" b="1" dirty="0"/>
              <a:t> 파일로 전환하여 첨부</a:t>
            </a:r>
            <a:endParaRPr lang="ko-KR" altLang="en-US" sz="11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5916851"/>
              </p:ext>
            </p:extLst>
          </p:nvPr>
        </p:nvGraphicFramePr>
        <p:xfrm>
          <a:off x="251520" y="857231"/>
          <a:ext cx="8640960" cy="5643604"/>
        </p:xfrm>
        <a:graphic>
          <a:graphicData uri="http://schemas.openxmlformats.org/drawingml/2006/table">
            <a:tbl>
              <a:tblPr/>
              <a:tblGrid>
                <a:gridCol w="4320480"/>
                <a:gridCol w="4320480"/>
              </a:tblGrid>
              <a:tr h="266385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89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098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8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418373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1659019"/>
              </p:ext>
            </p:extLst>
          </p:nvPr>
        </p:nvGraphicFramePr>
        <p:xfrm>
          <a:off x="251520" y="857232"/>
          <a:ext cx="8640959" cy="5452088"/>
        </p:xfrm>
        <a:graphic>
          <a:graphicData uri="http://schemas.openxmlformats.org/drawingml/2006/table">
            <a:tbl>
              <a:tblPr/>
              <a:tblGrid>
                <a:gridCol w="8640959"/>
              </a:tblGrid>
              <a:tr h="5452088">
                <a:tc>
                  <a:txBody>
                    <a:bodyPr/>
                    <a:lstStyle/>
                    <a:p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제작일정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계획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방법 등 구체적으로 기입</a:t>
                      </a: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</a:t>
                      </a:r>
                      <a:r>
                        <a:rPr lang="ko-KR" altLang="en-US" sz="105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작품별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설치계획을 구체적으로 기입</a:t>
                      </a:r>
                      <a:endParaRPr lang="en-US" altLang="ko-KR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286024" y="280900"/>
            <a:ext cx="6388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latin typeface="+mj-ea"/>
              </a:rPr>
              <a:t>5. </a:t>
            </a:r>
            <a:r>
              <a:rPr lang="en-US" altLang="ko-KR" b="1" dirty="0" smtClean="0">
                <a:latin typeface="+mj-ea"/>
              </a:rPr>
              <a:t>2</a:t>
            </a:r>
            <a:r>
              <a:rPr lang="ko-KR" altLang="en-US" b="1" dirty="0" smtClean="0">
                <a:latin typeface="+mj-ea"/>
              </a:rPr>
              <a:t>차년도 </a:t>
            </a:r>
            <a:r>
              <a:rPr lang="ko-KR" altLang="en-US" b="1" dirty="0">
                <a:latin typeface="+mj-ea"/>
              </a:rPr>
              <a:t>사업 계획 </a:t>
            </a:r>
            <a:r>
              <a:rPr lang="en-US" altLang="ko-KR" b="1" dirty="0">
                <a:latin typeface="+mj-ea"/>
              </a:rPr>
              <a:t>/ </a:t>
            </a:r>
            <a:r>
              <a:rPr lang="ko-KR" altLang="en-US" b="1" dirty="0" smtClean="0">
                <a:latin typeface="+mj-ea"/>
              </a:rPr>
              <a:t>작품제작 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-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제작 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계획 및 설치 방안 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endParaRPr lang="ko-KR" altLang="en-US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14363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7621400"/>
              </p:ext>
            </p:extLst>
          </p:nvPr>
        </p:nvGraphicFramePr>
        <p:xfrm>
          <a:off x="251520" y="1142984"/>
          <a:ext cx="8640960" cy="5238344"/>
        </p:xfrm>
        <a:graphic>
          <a:graphicData uri="http://schemas.openxmlformats.org/drawingml/2006/table">
            <a:tbl>
              <a:tblPr/>
              <a:tblGrid>
                <a:gridCol w="1440160"/>
                <a:gridCol w="7200800"/>
              </a:tblGrid>
              <a:tr h="2606567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프로그램을 알아볼 수 있는 이미지 첨부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프로그램    번호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   행   장   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   행   자   수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333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   여   대   상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7550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내              용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0356">
                <a:tc>
                  <a:txBody>
                    <a:bodyPr/>
                    <a:lstStyle/>
                    <a:p>
                      <a:pPr marL="331470" marR="0" indent="-22860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 startAt="6"/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파  급   효  과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94346" y="277102"/>
            <a:ext cx="61498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+mj-ea"/>
              </a:rPr>
              <a:t>5</a:t>
            </a:r>
            <a:r>
              <a:rPr lang="en-US" altLang="ko-KR" b="1" dirty="0">
                <a:latin typeface="+mj-ea"/>
              </a:rPr>
              <a:t>. </a:t>
            </a:r>
            <a:r>
              <a:rPr lang="en-US" altLang="ko-KR" b="1" dirty="0" smtClean="0">
                <a:latin typeface="+mj-ea"/>
              </a:rPr>
              <a:t>2</a:t>
            </a:r>
            <a:r>
              <a:rPr lang="ko-KR" altLang="en-US" b="1" dirty="0" smtClean="0">
                <a:latin typeface="+mj-ea"/>
              </a:rPr>
              <a:t>차년도 </a:t>
            </a:r>
            <a:r>
              <a:rPr lang="ko-KR" altLang="en-US" b="1" dirty="0">
                <a:latin typeface="+mj-ea"/>
              </a:rPr>
              <a:t>사업 계획 </a:t>
            </a:r>
            <a:r>
              <a:rPr lang="en-US" altLang="ko-KR" b="1" dirty="0">
                <a:latin typeface="+mj-ea"/>
              </a:rPr>
              <a:t>/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커뮤니티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프로그램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043608" y="642917"/>
            <a:ext cx="7814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형식적인 프로그램은 해당되지 않음 </a:t>
            </a:r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예</a:t>
            </a:r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: </a:t>
            </a: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개막식</a:t>
            </a:r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주민설명회는 해당되지 않음</a:t>
            </a:r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) </a:t>
            </a:r>
            <a:endParaRPr lang="ko-KR" altLang="en-US" sz="1100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  <a:p>
            <a:pPr algn="r"/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참신하고 유익하며 주민과의 쌍방소통이 원활하게 이루어질 수 프로그램</a:t>
            </a:r>
            <a:endParaRPr lang="ko-KR" altLang="en-US" sz="1100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868478" y="6453336"/>
            <a:ext cx="324002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dirty="0" smtClean="0">
                <a:latin typeface="+mj-ea"/>
              </a:rPr>
              <a:t>* </a:t>
            </a:r>
            <a:r>
              <a:rPr lang="ko-KR" altLang="en-US" sz="1200" dirty="0" smtClean="0">
                <a:latin typeface="+mj-ea"/>
              </a:rPr>
              <a:t>프로그램 수만큼 페이지를 늘려서 작성</a:t>
            </a:r>
            <a:endParaRPr lang="ko-KR" altLang="en-US" sz="1200" dirty="0">
              <a:latin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7279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5374302"/>
              </p:ext>
            </p:extLst>
          </p:nvPr>
        </p:nvGraphicFramePr>
        <p:xfrm>
          <a:off x="251520" y="1142984"/>
          <a:ext cx="8640960" cy="5238344"/>
        </p:xfrm>
        <a:graphic>
          <a:graphicData uri="http://schemas.openxmlformats.org/drawingml/2006/table">
            <a:tbl>
              <a:tblPr/>
              <a:tblGrid>
                <a:gridCol w="1440160"/>
                <a:gridCol w="7200800"/>
              </a:tblGrid>
              <a:tr h="2606567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프로그램을 알아볼 수 있는 이미지 첨부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프로그램    번호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   행   장   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   행   자   수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333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   여   대   상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7550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내              용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0356">
                <a:tc>
                  <a:txBody>
                    <a:bodyPr/>
                    <a:lstStyle/>
                    <a:p>
                      <a:pPr marL="331470" marR="0" indent="-22860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 startAt="6"/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파  급   효  과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94346" y="277102"/>
            <a:ext cx="65819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+mj-ea"/>
              </a:rPr>
              <a:t>6. 3</a:t>
            </a:r>
            <a:r>
              <a:rPr lang="ko-KR" altLang="en-US" b="1" dirty="0" smtClean="0">
                <a:latin typeface="+mj-ea"/>
              </a:rPr>
              <a:t>차년도 </a:t>
            </a:r>
            <a:r>
              <a:rPr lang="ko-KR" altLang="en-US" b="1" dirty="0">
                <a:latin typeface="+mj-ea"/>
              </a:rPr>
              <a:t>사업 계획 </a:t>
            </a:r>
            <a:r>
              <a:rPr lang="en-US" altLang="ko-KR" b="1" dirty="0" smtClean="0">
                <a:latin typeface="+mj-ea"/>
                <a:ea typeface="+mj-ea"/>
              </a:rPr>
              <a:t>–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</a:rPr>
              <a:t>컨설팅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115616" y="646434"/>
            <a:ext cx="7814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형식적인 프로그램은 해당되지 않음 </a:t>
            </a:r>
            <a:endParaRPr lang="en-US" altLang="ko-KR" sz="1100" b="1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  <a:p>
            <a:pPr algn="r"/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항목별 구체적 작성 바람</a:t>
            </a:r>
            <a:endParaRPr lang="ko-KR" altLang="en-US" sz="1100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690262" y="6452671"/>
            <a:ext cx="324002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dirty="0" smtClean="0">
                <a:latin typeface="+mj-ea"/>
              </a:rPr>
              <a:t>* </a:t>
            </a:r>
            <a:r>
              <a:rPr lang="ko-KR" altLang="en-US" sz="1200" dirty="0" smtClean="0">
                <a:latin typeface="+mj-ea"/>
              </a:rPr>
              <a:t>프로그램 횟수만큼 페이지를 늘려서 작성</a:t>
            </a:r>
            <a:endParaRPr lang="ko-KR" altLang="en-US" sz="1200" dirty="0">
              <a:latin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3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57153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07867298"/>
              </p:ext>
            </p:extLst>
          </p:nvPr>
        </p:nvGraphicFramePr>
        <p:xfrm>
          <a:off x="251520" y="1142984"/>
          <a:ext cx="8640960" cy="5238344"/>
        </p:xfrm>
        <a:graphic>
          <a:graphicData uri="http://schemas.openxmlformats.org/drawingml/2006/table">
            <a:tbl>
              <a:tblPr/>
              <a:tblGrid>
                <a:gridCol w="1440160"/>
                <a:gridCol w="7200800"/>
              </a:tblGrid>
              <a:tr h="2606567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프로그램을 알아볼 수 있는 이미지 첨부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프로그램    번호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   행   장   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   행   자   수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333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   여   대   상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7550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내              용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0356">
                <a:tc>
                  <a:txBody>
                    <a:bodyPr/>
                    <a:lstStyle/>
                    <a:p>
                      <a:pPr marL="331470" marR="0" indent="-22860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 startAt="6"/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파  급   효  과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94346" y="277102"/>
            <a:ext cx="65819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+mj-ea"/>
              </a:rPr>
              <a:t>6. 3</a:t>
            </a:r>
            <a:r>
              <a:rPr lang="ko-KR" altLang="en-US" b="1" dirty="0" smtClean="0">
                <a:latin typeface="+mj-ea"/>
              </a:rPr>
              <a:t>차년도 </a:t>
            </a:r>
            <a:r>
              <a:rPr lang="ko-KR" altLang="en-US" b="1" dirty="0">
                <a:latin typeface="+mj-ea"/>
              </a:rPr>
              <a:t>사업 계획 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–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주민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</a:rPr>
              <a:t>교육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115616" y="646434"/>
            <a:ext cx="7814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형식적인 프로그램은 해당되지 </a:t>
            </a:r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않음</a:t>
            </a:r>
            <a:endParaRPr lang="ko-KR" altLang="en-US" sz="1100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  <a:p>
            <a:pPr algn="r"/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항목별 구체적 작성 바람</a:t>
            </a:r>
            <a:endParaRPr lang="ko-KR" altLang="en-US" sz="1100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690262" y="6461138"/>
            <a:ext cx="324002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dirty="0" smtClean="0">
                <a:latin typeface="+mj-ea"/>
              </a:rPr>
              <a:t>* </a:t>
            </a:r>
            <a:r>
              <a:rPr lang="ko-KR" altLang="en-US" sz="1200" dirty="0" smtClean="0">
                <a:latin typeface="+mj-ea"/>
              </a:rPr>
              <a:t>프로그램 횟수만큼 페이지를 늘려서 작성</a:t>
            </a:r>
            <a:endParaRPr lang="ko-KR" altLang="en-US" sz="1200" dirty="0">
              <a:latin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3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53642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6473746"/>
              </p:ext>
            </p:extLst>
          </p:nvPr>
        </p:nvGraphicFramePr>
        <p:xfrm>
          <a:off x="251520" y="764704"/>
          <a:ext cx="8640960" cy="5544616"/>
        </p:xfrm>
        <a:graphic>
          <a:graphicData uri="http://schemas.openxmlformats.org/drawingml/2006/table">
            <a:tbl>
              <a:tblPr/>
              <a:tblGrid>
                <a:gridCol w="372455"/>
                <a:gridCol w="8268505"/>
              </a:tblGrid>
              <a:tr h="554461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후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관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리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체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◦ 사후 관리 방안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① 사후관리 기간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사후관리 기간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2018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월부터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~ 2019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12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월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(2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년간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② 사후관리 담당부서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③ 사후관리 장소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: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   ④ 사후관리 방법 및 계획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: ※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구체적으로 명기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   ⑤ 기타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: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</a:p>
                    <a:p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 사업 종료 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지자체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단독 지속사업 계획 및 의지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지속여부 포함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 2017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마을미술프로젝트 사업 완료 후에도 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지자체가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스스로 예산을 확보하여 지속적인 사업을 추진하고자 하는 계획 여부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3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  <p:sp>
        <p:nvSpPr>
          <p:cNvPr id="6" name="직사각형 5"/>
          <p:cNvSpPr/>
          <p:nvPr/>
        </p:nvSpPr>
        <p:spPr>
          <a:xfrm>
            <a:off x="294346" y="277102"/>
            <a:ext cx="65819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+mj-ea"/>
              </a:rPr>
              <a:t>6. 3</a:t>
            </a:r>
            <a:r>
              <a:rPr lang="ko-KR" altLang="en-US" b="1" dirty="0" smtClean="0">
                <a:latin typeface="+mj-ea"/>
              </a:rPr>
              <a:t>차년도 </a:t>
            </a:r>
            <a:r>
              <a:rPr lang="ko-KR" altLang="en-US" b="1" dirty="0">
                <a:latin typeface="+mj-ea"/>
              </a:rPr>
              <a:t>사업 계획 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-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</a:rPr>
              <a:t>사후관리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64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4965343"/>
              </p:ext>
            </p:extLst>
          </p:nvPr>
        </p:nvGraphicFramePr>
        <p:xfrm>
          <a:off x="251520" y="857232"/>
          <a:ext cx="8640960" cy="5643602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64360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en-US" altLang="ko-KR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항공촬영을 통해서 사업 대상지를 지도에 표시함</a:t>
                      </a:r>
                      <a:endParaRPr lang="en-US" altLang="ko-KR" sz="100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예시</a:t>
                      </a:r>
                      <a:r>
                        <a:rPr lang="en-US" altLang="ko-KR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 2013</a:t>
                      </a:r>
                      <a:r>
                        <a:rPr lang="ko-KR" altLang="en-US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마을미술프로젝트 화순 </a:t>
                      </a:r>
                      <a:endParaRPr lang="en-US" altLang="ko-KR" sz="100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        –</a:t>
                      </a:r>
                      <a:r>
                        <a:rPr lang="ko-KR" altLang="en-US" sz="10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본 이미지는 공모요강 참조용 외 사용할 수 없음</a:t>
                      </a:r>
                      <a:endParaRPr lang="en-US" altLang="ko-KR" sz="100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353072" y="272523"/>
            <a:ext cx="54430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atin typeface="+mj-ea"/>
              </a:rPr>
              <a:t>6. 3</a:t>
            </a:r>
            <a:r>
              <a:rPr lang="ko-KR" altLang="en-US" b="1" dirty="0">
                <a:latin typeface="+mj-ea"/>
              </a:rPr>
              <a:t>차년도 사업 계획 </a:t>
            </a:r>
            <a:r>
              <a:rPr lang="en-US" altLang="ko-KR" b="1" dirty="0" smtClean="0">
                <a:latin typeface="+mj-ea"/>
              </a:rPr>
              <a:t>/ </a:t>
            </a:r>
            <a:r>
              <a:rPr lang="ko-KR" altLang="en-US" b="1" dirty="0" smtClean="0">
                <a:latin typeface="+mj-ea"/>
              </a:rPr>
              <a:t>작품제작 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-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공간 구성도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95936" y="6525344"/>
            <a:ext cx="48577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/>
              <a:t>※ </a:t>
            </a:r>
            <a:r>
              <a:rPr lang="ko-KR" altLang="en-US" sz="1100" b="1" dirty="0"/>
              <a:t>사진 또는 이미지를 첨부할 경우 </a:t>
            </a:r>
            <a:r>
              <a:rPr lang="ko-KR" altLang="en-US" sz="1100" b="1" dirty="0" err="1"/>
              <a:t>저용량의</a:t>
            </a:r>
            <a:r>
              <a:rPr lang="ko-KR" altLang="en-US" sz="1100" b="1" dirty="0"/>
              <a:t> 파일로 전환하여 첨부</a:t>
            </a:r>
            <a:endParaRPr lang="ko-KR" altLang="en-US" sz="1100" dirty="0"/>
          </a:p>
        </p:txBody>
      </p:sp>
      <p:pic>
        <p:nvPicPr>
          <p:cNvPr id="7" name="그림 6" descr="지도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928802"/>
            <a:ext cx="3290894" cy="4456553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3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55507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446978"/>
              </p:ext>
            </p:extLst>
          </p:nvPr>
        </p:nvGraphicFramePr>
        <p:xfrm>
          <a:off x="251520" y="857231"/>
          <a:ext cx="8640960" cy="5643604"/>
        </p:xfrm>
        <a:graphic>
          <a:graphicData uri="http://schemas.openxmlformats.org/drawingml/2006/table">
            <a:tbl>
              <a:tblPr/>
              <a:tblGrid>
                <a:gridCol w="4320480"/>
                <a:gridCol w="4320480"/>
              </a:tblGrid>
              <a:tr h="266385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89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098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8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281064" y="280022"/>
            <a:ext cx="54430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atin typeface="+mj-ea"/>
              </a:rPr>
              <a:t>6. 3</a:t>
            </a:r>
            <a:r>
              <a:rPr lang="ko-KR" altLang="en-US" b="1" dirty="0">
                <a:latin typeface="+mj-ea"/>
              </a:rPr>
              <a:t>차년도 사업 계획 </a:t>
            </a:r>
            <a:r>
              <a:rPr lang="en-US" altLang="ko-KR" b="1" dirty="0" smtClean="0">
                <a:latin typeface="+mj-ea"/>
              </a:rPr>
              <a:t>/ </a:t>
            </a:r>
            <a:r>
              <a:rPr lang="ko-KR" altLang="en-US" b="1" dirty="0" smtClean="0">
                <a:latin typeface="+mj-ea"/>
              </a:rPr>
              <a:t>작품제작 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-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장소사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진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3995936" y="6525344"/>
            <a:ext cx="48577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/>
              <a:t>※ </a:t>
            </a:r>
            <a:r>
              <a:rPr lang="ko-KR" altLang="en-US" sz="1100" b="1" dirty="0"/>
              <a:t>사진 또는 이미지를 첨부할 경우 </a:t>
            </a:r>
            <a:r>
              <a:rPr lang="ko-KR" altLang="en-US" sz="1100" b="1" dirty="0" err="1"/>
              <a:t>저용량의</a:t>
            </a:r>
            <a:r>
              <a:rPr lang="ko-KR" altLang="en-US" sz="1100" b="1" dirty="0"/>
              <a:t> 파일로 전환하여 첨부</a:t>
            </a:r>
            <a:endParaRPr lang="ko-KR" altLang="en-US" sz="1100" dirty="0"/>
          </a:p>
        </p:txBody>
      </p:sp>
      <p:sp>
        <p:nvSpPr>
          <p:cNvPr id="14" name="직사각형 13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3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43746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4094093"/>
              </p:ext>
            </p:extLst>
          </p:nvPr>
        </p:nvGraphicFramePr>
        <p:xfrm>
          <a:off x="251520" y="857232"/>
          <a:ext cx="8640960" cy="5452088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45208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 </a:t>
                      </a:r>
                      <a:endParaRPr lang="ko-KR" altLang="en-US" sz="1050" kern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50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사업대상지에 각각의 작품들이 어떻게 배치될 것인지에 대한 지도</a:t>
                      </a:r>
                      <a:endParaRPr lang="en-US" altLang="ko-KR" sz="1050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05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※ 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필수 </a:t>
                      </a:r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- 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이전 </a:t>
                      </a:r>
                      <a:r>
                        <a:rPr lang="ko-KR" altLang="en-US" sz="1050" b="1" kern="12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사업지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영역을 표시해주고</a:t>
                      </a:r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금년 사업에서 진행될 영역을 구분해서 표시</a:t>
                      </a:r>
                      <a:endParaRPr lang="en-US" altLang="ko-KR" sz="105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ko-KR" altLang="en-US" sz="1050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※ 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작품번호 기입하여 표시</a:t>
                      </a:r>
                      <a:endParaRPr lang="en-US" altLang="ko-KR" sz="105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ko-KR" altLang="en-US" sz="1050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   예시</a:t>
                      </a:r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 2013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마을미술프로젝트 화순 </a:t>
                      </a:r>
                      <a:r>
                        <a:rPr lang="en-US" altLang="ko-KR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–</a:t>
                      </a:r>
                      <a:r>
                        <a:rPr lang="ko-KR" altLang="en-US" sz="105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본 이미지는 공모요강 참조용 외 사용할 수 없음</a:t>
                      </a:r>
                      <a:endParaRPr lang="en-US" altLang="ko-KR" sz="1050" b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그림 9" descr="지도2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2348880"/>
            <a:ext cx="4464496" cy="3762578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353072" y="272523"/>
            <a:ext cx="61631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atin typeface="+mj-ea"/>
              </a:rPr>
              <a:t>6. 3</a:t>
            </a:r>
            <a:r>
              <a:rPr lang="ko-KR" altLang="en-US" b="1" dirty="0">
                <a:latin typeface="+mj-ea"/>
              </a:rPr>
              <a:t>차년도 사업 계획 </a:t>
            </a:r>
            <a:r>
              <a:rPr lang="en-US" altLang="ko-KR" b="1" dirty="0" smtClean="0">
                <a:latin typeface="+mj-ea"/>
              </a:rPr>
              <a:t>/ </a:t>
            </a:r>
            <a:r>
              <a:rPr lang="ko-KR" altLang="en-US" b="1" dirty="0" smtClean="0">
                <a:latin typeface="+mj-ea"/>
              </a:rPr>
              <a:t>작품제작 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–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전체 작품 배치도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87324" y="6520492"/>
            <a:ext cx="48577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/>
              <a:t>※ </a:t>
            </a:r>
            <a:r>
              <a:rPr lang="ko-KR" altLang="en-US" sz="1100" b="1" dirty="0"/>
              <a:t>사진 또는 이미지를 첨부할 경우 </a:t>
            </a:r>
            <a:r>
              <a:rPr lang="ko-KR" altLang="en-US" sz="1100" b="1" dirty="0" err="1"/>
              <a:t>저용량의</a:t>
            </a:r>
            <a:r>
              <a:rPr lang="ko-KR" altLang="en-US" sz="1100" b="1" dirty="0"/>
              <a:t> 파일로 전환하여 첨부</a:t>
            </a:r>
            <a:endParaRPr lang="ko-KR" altLang="en-US" sz="1100" dirty="0"/>
          </a:p>
        </p:txBody>
      </p:sp>
      <p:sp>
        <p:nvSpPr>
          <p:cNvPr id="14" name="직사각형 13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3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000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7095734"/>
              </p:ext>
            </p:extLst>
          </p:nvPr>
        </p:nvGraphicFramePr>
        <p:xfrm>
          <a:off x="251520" y="978556"/>
          <a:ext cx="8640959" cy="5690804"/>
        </p:xfrm>
        <a:graphic>
          <a:graphicData uri="http://schemas.openxmlformats.org/drawingml/2006/table">
            <a:tbl>
              <a:tblPr/>
              <a:tblGrid>
                <a:gridCol w="2520280"/>
                <a:gridCol w="3456384"/>
                <a:gridCol w="2664295"/>
              </a:tblGrid>
              <a:tr h="253312"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작품이 설치될 대상지 사진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ko-KR" altLang="en-US" sz="10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실제 대상지 ‘사진’을 배경으로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이미지 합성 </a:t>
                      </a:r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이미지는 풍경 대비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실물 크기의 비율로 사진에 합성할 것</a:t>
                      </a:r>
                    </a:p>
                    <a:p>
                      <a:pPr algn="ctr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시뮬레이션 이미지 첨부는 작품 시뮬레이션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이미지는 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2D, 3D,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손그림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마케트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소형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미니어쳐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등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모두 가능함 </a:t>
                      </a:r>
                      <a:endParaRPr lang="ko-KR" altLang="en-US" sz="10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ctr"/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1. </a:t>
                      </a:r>
                      <a:r>
                        <a:rPr lang="ko-KR" altLang="en-US" sz="1000" b="1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작품명</a:t>
                      </a: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:</a:t>
                      </a:r>
                      <a:endParaRPr lang="ko-KR" altLang="en-US" sz="1000" b="1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1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2.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설치장소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작품배치도에 표시된 번호와 장소기입 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53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3.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재료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재료의 지속성 및 안전성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유해도 등 심사 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4.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규격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가로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x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세로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x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높이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단위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cm)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순으로 반드시 기재</a:t>
                      </a: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여러 점의 작품이 하나의 세트일 경우에도 각각에 대해서 모두 기입</a:t>
                      </a: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‘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가변크기’라고 기재 불가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3462">
                <a:tc vMerge="1">
                  <a:txBody>
                    <a:bodyPr/>
                    <a:lstStyle/>
                    <a:p>
                      <a:pPr algn="ctr"/>
                      <a:endParaRPr lang="ko-KR" altLang="en-US" sz="11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5.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소요인원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예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참여작가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보조작가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하도급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 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3334">
                <a:tc rowSpan="2" gridSpan="2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순수 작품 이미지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</a:p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사이즈를 기입한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입면도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평면도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세부이미지 등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시뮬레이션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이미지는 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2D, 3D,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손그림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마케트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소형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미니어쳐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등 선택해서 제출</a:t>
                      </a:r>
                    </a:p>
                    <a:p>
                      <a:pPr algn="ctr"/>
                      <a:endParaRPr lang="en-US" altLang="ko-KR" sz="1000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6.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작품설명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작품의미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특징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910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7.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작품보존기간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일몰제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적용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):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프로젝트 완료일로부터 </a:t>
                      </a:r>
                      <a:r>
                        <a:rPr lang="en-US" altLang="ko-KR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( )</a:t>
                      </a: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년 </a:t>
                      </a:r>
                      <a:endParaRPr lang="en-US" altLang="ko-KR" sz="1000" b="1" kern="1200" dirty="0" smtClean="0">
                        <a:solidFill>
                          <a:srgbClr val="F5750B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※</a:t>
                      </a: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최소 </a:t>
                      </a:r>
                      <a:r>
                        <a:rPr lang="en-US" altLang="ko-KR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3</a:t>
                      </a:r>
                      <a:r>
                        <a:rPr lang="ko-KR" altLang="en-US" sz="1000" b="1" kern="1200" dirty="0" err="1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년이상</a:t>
                      </a: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 이어야 함</a:t>
                      </a:r>
                      <a:endParaRPr lang="ko-KR" altLang="en-US" sz="1000" kern="1200" dirty="0" smtClean="0">
                        <a:solidFill>
                          <a:srgbClr val="F5750B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7162519" y="6611779"/>
            <a:ext cx="172996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b="1" dirty="0" smtClean="0">
                <a:latin typeface="+mj-ea"/>
                <a:ea typeface="+mj-ea"/>
              </a:rPr>
              <a:t>작품수량만큼 </a:t>
            </a:r>
            <a:r>
              <a:rPr lang="ko-KR" altLang="en-US" sz="1000" b="1" dirty="0">
                <a:latin typeface="+mj-ea"/>
                <a:ea typeface="+mj-ea"/>
              </a:rPr>
              <a:t>페이지  </a:t>
            </a:r>
            <a:r>
              <a:rPr lang="ko-KR" altLang="en-US" sz="1000" b="1" dirty="0" smtClean="0">
                <a:latin typeface="+mj-ea"/>
                <a:ea typeface="+mj-ea"/>
              </a:rPr>
              <a:t>추가</a:t>
            </a:r>
            <a:endParaRPr lang="ko-KR" altLang="en-US" sz="1000" b="1" dirty="0"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8100392" y="642174"/>
            <a:ext cx="7920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b="1" dirty="0" smtClean="0">
                <a:latin typeface="+mj-ea"/>
                <a:ea typeface="+mj-ea"/>
              </a:rPr>
              <a:t>작품</a:t>
            </a:r>
            <a:r>
              <a:rPr lang="en-US" altLang="ko-KR" sz="1600" b="1" dirty="0" smtClean="0">
                <a:latin typeface="+mj-ea"/>
                <a:ea typeface="+mj-ea"/>
              </a:rPr>
              <a:t>1</a:t>
            </a:r>
            <a:endParaRPr lang="ko-KR" altLang="en-US" sz="16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51520" y="300341"/>
            <a:ext cx="54430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atin typeface="+mj-ea"/>
              </a:rPr>
              <a:t>6. 3</a:t>
            </a:r>
            <a:r>
              <a:rPr lang="ko-KR" altLang="en-US" b="1" dirty="0">
                <a:latin typeface="+mj-ea"/>
              </a:rPr>
              <a:t>차년도 사업 계획 </a:t>
            </a:r>
            <a:r>
              <a:rPr lang="en-US" altLang="ko-KR" b="1" dirty="0" smtClean="0">
                <a:latin typeface="+mj-ea"/>
              </a:rPr>
              <a:t>/ </a:t>
            </a:r>
            <a:r>
              <a:rPr lang="ko-KR" altLang="en-US" b="1" dirty="0" smtClean="0">
                <a:latin typeface="+mj-ea"/>
              </a:rPr>
              <a:t>작품제작 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-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작품세부내용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3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77756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8050271"/>
              </p:ext>
            </p:extLst>
          </p:nvPr>
        </p:nvGraphicFramePr>
        <p:xfrm>
          <a:off x="251520" y="857232"/>
          <a:ext cx="8640959" cy="5452088"/>
        </p:xfrm>
        <a:graphic>
          <a:graphicData uri="http://schemas.openxmlformats.org/drawingml/2006/table">
            <a:tbl>
              <a:tblPr/>
              <a:tblGrid>
                <a:gridCol w="8640959"/>
              </a:tblGrid>
              <a:tr h="5452088">
                <a:tc>
                  <a:txBody>
                    <a:bodyPr/>
                    <a:lstStyle/>
                    <a:p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제작일정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계획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방법 등 구체적으로 기입</a:t>
                      </a: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</a:t>
                      </a:r>
                      <a:r>
                        <a:rPr lang="ko-KR" altLang="en-US" sz="105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작품별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설치계획을 구체적으로 기입</a:t>
                      </a:r>
                      <a:endParaRPr lang="en-US" altLang="ko-KR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353072" y="272523"/>
            <a:ext cx="6235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atin typeface="+mj-ea"/>
              </a:rPr>
              <a:t>6. 3</a:t>
            </a:r>
            <a:r>
              <a:rPr lang="ko-KR" altLang="en-US" b="1" dirty="0">
                <a:latin typeface="+mj-ea"/>
              </a:rPr>
              <a:t>차년도 사업 계획 </a:t>
            </a:r>
            <a:r>
              <a:rPr lang="en-US" altLang="ko-KR" b="1" dirty="0" smtClean="0">
                <a:latin typeface="+mj-ea"/>
              </a:rPr>
              <a:t>/ </a:t>
            </a:r>
            <a:r>
              <a:rPr lang="ko-KR" altLang="en-US" b="1" dirty="0" smtClean="0">
                <a:latin typeface="+mj-ea"/>
              </a:rPr>
              <a:t>작품제작 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–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제작계획 및 설치방안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956376" y="0"/>
            <a:ext cx="1187624" cy="46176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3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76608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7733706"/>
              </p:ext>
            </p:extLst>
          </p:nvPr>
        </p:nvGraphicFramePr>
        <p:xfrm>
          <a:off x="251520" y="1142984"/>
          <a:ext cx="8640960" cy="5238344"/>
        </p:xfrm>
        <a:graphic>
          <a:graphicData uri="http://schemas.openxmlformats.org/drawingml/2006/table">
            <a:tbl>
              <a:tblPr/>
              <a:tblGrid>
                <a:gridCol w="1440160"/>
                <a:gridCol w="7200800"/>
              </a:tblGrid>
              <a:tr h="2606567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프로그램을 알아볼 수 있는 이미지 첨부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프로그램    번호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   행   장   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   행   자   수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333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   여   대   상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7550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내              용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0356">
                <a:tc>
                  <a:txBody>
                    <a:bodyPr/>
                    <a:lstStyle/>
                    <a:p>
                      <a:pPr marL="331470" marR="0" indent="-22860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 startAt="6"/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파  급   효  과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1043608" y="642917"/>
            <a:ext cx="7814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형식적인 프로그램은 해당되지 않음 </a:t>
            </a:r>
            <a:r>
              <a:rPr lang="en-US" altLang="ko-KR" sz="1100" b="1" dirty="0">
                <a:latin typeface="+mj-ea"/>
                <a:ea typeface="+mj-ea"/>
              </a:rPr>
              <a:t>(</a:t>
            </a:r>
            <a:r>
              <a:rPr lang="ko-KR" altLang="en-US" sz="1100" b="1" dirty="0">
                <a:latin typeface="+mj-ea"/>
                <a:ea typeface="+mj-ea"/>
              </a:rPr>
              <a:t>예</a:t>
            </a:r>
            <a:r>
              <a:rPr lang="en-US" altLang="ko-KR" sz="1100" b="1" dirty="0">
                <a:latin typeface="+mj-ea"/>
                <a:ea typeface="+mj-ea"/>
              </a:rPr>
              <a:t>: </a:t>
            </a:r>
            <a:r>
              <a:rPr lang="ko-KR" altLang="en-US" sz="1100" b="1" dirty="0">
                <a:latin typeface="+mj-ea"/>
                <a:ea typeface="+mj-ea"/>
              </a:rPr>
              <a:t>개막식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주민설명회는 해당되지 않음</a:t>
            </a:r>
            <a:r>
              <a:rPr lang="en-US" altLang="ko-KR" sz="1100" b="1" dirty="0" smtClean="0">
                <a:latin typeface="+mj-ea"/>
                <a:ea typeface="+mj-ea"/>
              </a:rPr>
              <a:t>) </a:t>
            </a:r>
            <a:endParaRPr lang="ko-KR" altLang="en-US" sz="1100" dirty="0">
              <a:latin typeface="+mj-ea"/>
              <a:ea typeface="+mj-ea"/>
            </a:endParaRPr>
          </a:p>
          <a:p>
            <a:pPr algn="r"/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참신하고 유익하며 주민과의 쌍방소통이 원활하게 이루어질 수 프로그램</a:t>
            </a:r>
            <a:endParaRPr lang="ko-KR" altLang="en-US" sz="1100" dirty="0">
              <a:latin typeface="+mj-ea"/>
              <a:ea typeface="+mj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796136" y="6453336"/>
            <a:ext cx="324002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dirty="0" smtClean="0">
                <a:latin typeface="+mj-ea"/>
              </a:rPr>
              <a:t>* </a:t>
            </a:r>
            <a:r>
              <a:rPr lang="ko-KR" altLang="en-US" sz="1200" dirty="0" smtClean="0">
                <a:latin typeface="+mj-ea"/>
              </a:rPr>
              <a:t>프로그램 수만큼 페이지를 늘려서 작성</a:t>
            </a:r>
            <a:endParaRPr lang="ko-KR" altLang="en-US" sz="1200" dirty="0">
              <a:latin typeface="+mj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07504" y="249718"/>
            <a:ext cx="54430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atin typeface="+mj-ea"/>
              </a:rPr>
              <a:t>6. 3</a:t>
            </a:r>
            <a:r>
              <a:rPr lang="ko-KR" altLang="en-US" b="1" dirty="0">
                <a:latin typeface="+mj-ea"/>
              </a:rPr>
              <a:t>차년도 사업 계획 </a:t>
            </a:r>
            <a:r>
              <a:rPr lang="en-US" altLang="ko-KR" b="1" dirty="0" smtClean="0">
                <a:latin typeface="+mj-ea"/>
              </a:rPr>
              <a:t>/ </a:t>
            </a:r>
            <a:r>
              <a:rPr lang="ko-KR" altLang="en-US" b="1" dirty="0">
                <a:latin typeface="+mj-ea"/>
              </a:rPr>
              <a:t>커뮤니티</a:t>
            </a:r>
            <a:r>
              <a:rPr lang="en-US" altLang="ko-KR" b="1" dirty="0">
                <a:latin typeface="+mj-ea"/>
              </a:rPr>
              <a:t>(</a:t>
            </a:r>
            <a:r>
              <a:rPr lang="ko-KR" altLang="en-US" b="1" dirty="0">
                <a:latin typeface="+mj-ea"/>
              </a:rPr>
              <a:t>프로그램</a:t>
            </a:r>
            <a:r>
              <a:rPr lang="en-US" altLang="ko-KR" b="1" dirty="0">
                <a:latin typeface="+mj-ea"/>
              </a:rPr>
              <a:t>)</a:t>
            </a:r>
            <a:endParaRPr lang="ko-KR" altLang="en-US" b="1" dirty="0">
              <a:latin typeface="+mj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956376" y="-27384"/>
            <a:ext cx="1187624" cy="46176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3</a:t>
            </a:r>
            <a:r>
              <a:rPr lang="ko-KR" altLang="en-US" b="1" dirty="0" smtClean="0"/>
              <a:t>차년도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40422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701820"/>
              </p:ext>
            </p:extLst>
          </p:nvPr>
        </p:nvGraphicFramePr>
        <p:xfrm>
          <a:off x="251521" y="857232"/>
          <a:ext cx="8640959" cy="5452088"/>
        </p:xfrm>
        <a:graphic>
          <a:graphicData uri="http://schemas.openxmlformats.org/drawingml/2006/table">
            <a:tbl>
              <a:tblPr/>
              <a:tblGrid>
                <a:gridCol w="360039"/>
                <a:gridCol w="8280920"/>
              </a:tblGrid>
              <a:tr h="2272853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추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절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차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 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9235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세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부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정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표로 작성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7. </a:t>
            </a:r>
            <a:r>
              <a:rPr lang="ko-KR" altLang="en-US" b="1" dirty="0" smtClean="0">
                <a:latin typeface="+mj-ea"/>
                <a:ea typeface="+mj-ea"/>
              </a:rPr>
              <a:t>추진절차 및 세부일정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96248" y="461768"/>
            <a:ext cx="38731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solidFill>
                  <a:srgbClr val="FF0000"/>
                </a:solidFill>
              </a:rPr>
              <a:t>1~3</a:t>
            </a:r>
            <a:r>
              <a:rPr lang="ko-KR" altLang="en-US" sz="1400" dirty="0" smtClean="0">
                <a:solidFill>
                  <a:srgbClr val="FF0000"/>
                </a:solidFill>
              </a:rPr>
              <a:t>차년도에 대한 구체적인 계획을 작성 바람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64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5691159"/>
              </p:ext>
            </p:extLst>
          </p:nvPr>
        </p:nvGraphicFramePr>
        <p:xfrm>
          <a:off x="251520" y="857232"/>
          <a:ext cx="8640960" cy="5452089"/>
        </p:xfrm>
        <a:graphic>
          <a:graphicData uri="http://schemas.openxmlformats.org/drawingml/2006/table">
            <a:tbl>
              <a:tblPr/>
              <a:tblGrid>
                <a:gridCol w="372455"/>
                <a:gridCol w="8268505"/>
              </a:tblGrid>
              <a:tr h="1784489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예산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재원 확보 방안 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   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예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00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도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광역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예산 금액 원 또는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00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기초지자체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예산 금액 원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   ※ 1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억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천만원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이상 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매칭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(3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6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억원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이상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◦ 재원 확보 시기  </a:t>
                      </a:r>
                      <a:r>
                        <a:rPr lang="en-US" altLang="ko-KR" sz="1000" b="1" u="sng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(※ </a:t>
                      </a:r>
                      <a:r>
                        <a:rPr lang="ko-KR" altLang="en-US" sz="1000" b="1" u="sng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추경 확보 시기가 </a:t>
                      </a:r>
                      <a:r>
                        <a:rPr lang="en-US" altLang="ko-KR" sz="1000" b="1" u="sng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2017. 6. 30 </a:t>
                      </a:r>
                      <a:r>
                        <a:rPr lang="ko-KR" altLang="en-US" sz="1000" b="1" u="sng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이전만 가능</a:t>
                      </a:r>
                      <a:r>
                        <a:rPr lang="en-US" altLang="ko-KR" sz="1000" b="1" u="sng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1" u="sng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   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예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2017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월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일 예산 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기확보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8307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인력 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구성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 담당 부서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◦ 참여자 수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․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참여작가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     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․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보조작가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     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․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지역주민 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참여수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     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예상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929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주 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민</a:t>
                      </a: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여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방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안</a:t>
                      </a: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</a:t>
                      </a:r>
                      <a:r>
                        <a:rPr lang="ko-KR" altLang="en-US" sz="10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주민 참여 시스템 구축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사업향유의 기회 제공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>
                <a:latin typeface="+mj-ea"/>
                <a:ea typeface="+mj-ea"/>
              </a:rPr>
              <a:t>8</a:t>
            </a:r>
            <a:r>
              <a:rPr lang="en-US" altLang="ko-KR" b="1" dirty="0" smtClean="0">
                <a:latin typeface="+mj-ea"/>
                <a:ea typeface="+mj-ea"/>
              </a:rPr>
              <a:t>. </a:t>
            </a:r>
            <a:r>
              <a:rPr lang="ko-KR" altLang="en-US" b="1" dirty="0" smtClean="0">
                <a:latin typeface="+mj-ea"/>
                <a:ea typeface="+mj-ea"/>
              </a:rPr>
              <a:t>추진 방안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96248" y="461768"/>
            <a:ext cx="38731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solidFill>
                  <a:srgbClr val="FF0000"/>
                </a:solidFill>
              </a:rPr>
              <a:t>1~3</a:t>
            </a:r>
            <a:r>
              <a:rPr lang="ko-KR" altLang="en-US" sz="1400" dirty="0" smtClean="0">
                <a:solidFill>
                  <a:srgbClr val="FF0000"/>
                </a:solidFill>
              </a:rPr>
              <a:t>차년도에 대한 구체적인 계획을 작성 바람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78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8479949"/>
              </p:ext>
            </p:extLst>
          </p:nvPr>
        </p:nvGraphicFramePr>
        <p:xfrm>
          <a:off x="251521" y="857233"/>
          <a:ext cx="8640960" cy="5452087"/>
        </p:xfrm>
        <a:graphic>
          <a:graphicData uri="http://schemas.openxmlformats.org/drawingml/2006/table">
            <a:tbl>
              <a:tblPr/>
              <a:tblGrid>
                <a:gridCol w="360039"/>
                <a:gridCol w="8280921"/>
              </a:tblGrid>
              <a:tr h="5452087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홍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방안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프로그램 및 부대행사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지역 언론과의 유기적 협조 계획 등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5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</a:t>
                      </a: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일정</a:t>
                      </a:r>
                      <a:endParaRPr lang="ko-KR" altLang="en-US" sz="105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※ 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개괄적인 일정 게재 바람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➀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차 사업 대상지 당선에 관한 홍보계획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➁ 사업 진행 전반에 대한 홍보계획</a:t>
                      </a:r>
                      <a:endParaRPr lang="en-US" altLang="ko-KR" sz="105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➂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차년도 사업 종료 홍보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➃ 최종 사업 종료 및 개막식 홍보계획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➄ 사후 홍보계획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94346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9. </a:t>
            </a:r>
            <a:r>
              <a:rPr lang="ko-KR" altLang="en-US" b="1" dirty="0" smtClean="0">
                <a:latin typeface="+mj-ea"/>
                <a:ea typeface="+mj-ea"/>
              </a:rPr>
              <a:t>홍보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96248" y="461768"/>
            <a:ext cx="38731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solidFill>
                  <a:srgbClr val="FF0000"/>
                </a:solidFill>
              </a:rPr>
              <a:t>1~3</a:t>
            </a:r>
            <a:r>
              <a:rPr lang="ko-KR" altLang="en-US" sz="1400" dirty="0" smtClean="0">
                <a:solidFill>
                  <a:srgbClr val="FF0000"/>
                </a:solidFill>
              </a:rPr>
              <a:t>차년도에 대한 구체적인 계획을 작성 바람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05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7528087"/>
              </p:ext>
            </p:extLst>
          </p:nvPr>
        </p:nvGraphicFramePr>
        <p:xfrm>
          <a:off x="251520" y="714356"/>
          <a:ext cx="8640960" cy="2714644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27146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사업 기대효과 및 성과예측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  -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사업 전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․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사업 후로 구분하여 기재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10. </a:t>
            </a:r>
            <a:r>
              <a:rPr lang="ko-KR" altLang="en-US" b="1" dirty="0" smtClean="0">
                <a:latin typeface="+mj-ea"/>
                <a:ea typeface="+mj-ea"/>
              </a:rPr>
              <a:t>기대효과 및 성과예측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89264" y="35004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11. </a:t>
            </a:r>
            <a:r>
              <a:rPr lang="ko-KR" altLang="en-US" b="1" dirty="0" smtClean="0">
                <a:latin typeface="+mj-ea"/>
                <a:ea typeface="+mj-ea"/>
              </a:rPr>
              <a:t>협의 사항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7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2614581"/>
              </p:ext>
            </p:extLst>
          </p:nvPr>
        </p:nvGraphicFramePr>
        <p:xfrm>
          <a:off x="251520" y="3954944"/>
          <a:ext cx="8640960" cy="2452262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2452262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재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아름다운맵과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참여작가에게 논의 및 협의할 사항 제시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096248" y="332656"/>
            <a:ext cx="38731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solidFill>
                  <a:srgbClr val="FF0000"/>
                </a:solidFill>
              </a:rPr>
              <a:t>1~3</a:t>
            </a:r>
            <a:r>
              <a:rPr lang="ko-KR" altLang="en-US" sz="1400" dirty="0" smtClean="0">
                <a:solidFill>
                  <a:srgbClr val="FF0000"/>
                </a:solidFill>
              </a:rPr>
              <a:t>차년도에 대한 구체적인 계획을 작성 바람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22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294346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12. </a:t>
            </a:r>
            <a:r>
              <a:rPr lang="ko-KR" altLang="en-US" b="1" dirty="0" smtClean="0">
                <a:latin typeface="+mj-ea"/>
                <a:ea typeface="+mj-ea"/>
              </a:rPr>
              <a:t>예산 운용계획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57158" y="714356"/>
            <a:ext cx="85011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+mj-ea"/>
                <a:ea typeface="+mj-ea"/>
              </a:rPr>
              <a:t>※ </a:t>
            </a:r>
            <a:r>
              <a:rPr lang="ko-KR" altLang="en-US" sz="1200" dirty="0">
                <a:latin typeface="+mj-ea"/>
                <a:ea typeface="+mj-ea"/>
              </a:rPr>
              <a:t>예산지침 </a:t>
            </a:r>
            <a:endParaRPr lang="en-US" altLang="ko-KR" sz="1200" dirty="0" smtClean="0">
              <a:latin typeface="+mj-ea"/>
              <a:ea typeface="+mj-ea"/>
            </a:endParaRPr>
          </a:p>
          <a:p>
            <a:endParaRPr lang="ko-KR" altLang="en-US" sz="1200" dirty="0">
              <a:latin typeface="+mj-ea"/>
              <a:ea typeface="+mj-ea"/>
            </a:endParaRPr>
          </a:p>
          <a:p>
            <a:r>
              <a:rPr lang="ko-KR" altLang="en-US" sz="1100" dirty="0" smtClean="0">
                <a:latin typeface="+mj-ea"/>
                <a:ea typeface="+mj-ea"/>
              </a:rPr>
              <a:t>  ① </a:t>
            </a:r>
            <a:r>
              <a:rPr lang="ko-KR" altLang="en-US" sz="1100" dirty="0">
                <a:latin typeface="+mj-ea"/>
                <a:ea typeface="+mj-ea"/>
              </a:rPr>
              <a:t>아티스트 피는 작업비율에 따라 차등 </a:t>
            </a:r>
            <a:r>
              <a:rPr lang="ko-KR" altLang="en-US" sz="1100" dirty="0" smtClean="0">
                <a:latin typeface="+mj-ea"/>
                <a:ea typeface="+mj-ea"/>
              </a:rPr>
              <a:t>지급될 수 있으나</a:t>
            </a:r>
            <a:r>
              <a:rPr lang="en-US" altLang="ko-KR" sz="1100" dirty="0" smtClean="0">
                <a:latin typeface="+mj-ea"/>
                <a:ea typeface="+mj-ea"/>
              </a:rPr>
              <a:t>,</a:t>
            </a:r>
            <a:r>
              <a:rPr lang="ko-KR" altLang="en-US" sz="1100" dirty="0" smtClean="0">
                <a:latin typeface="+mj-ea"/>
                <a:ea typeface="+mj-ea"/>
              </a:rPr>
              <a:t> </a:t>
            </a:r>
            <a:r>
              <a:rPr lang="ko-KR" altLang="en-US" sz="1100" dirty="0">
                <a:latin typeface="+mj-ea"/>
                <a:ea typeface="+mj-ea"/>
              </a:rPr>
              <a:t>가급적 균등하게 분배할 것 </a:t>
            </a:r>
          </a:p>
          <a:p>
            <a:r>
              <a:rPr lang="en-US" altLang="ko-KR" sz="1100" dirty="0" smtClean="0">
                <a:latin typeface="+mj-ea"/>
                <a:ea typeface="+mj-ea"/>
              </a:rPr>
              <a:t>      (</a:t>
            </a:r>
            <a:r>
              <a:rPr lang="ko-KR" altLang="en-US" sz="1100" dirty="0">
                <a:latin typeface="+mj-ea"/>
                <a:ea typeface="+mj-ea"/>
              </a:rPr>
              <a:t>지급의 차이가 현저하게 크게 날 경우 </a:t>
            </a:r>
            <a:r>
              <a:rPr lang="en-US" altLang="ko-KR" sz="1100" dirty="0" smtClean="0">
                <a:latin typeface="+mj-ea"/>
                <a:ea typeface="+mj-ea"/>
              </a:rPr>
              <a:t>(</a:t>
            </a:r>
            <a:r>
              <a:rPr lang="ko-KR" altLang="en-US" sz="1100" dirty="0" smtClean="0">
                <a:latin typeface="+mj-ea"/>
                <a:ea typeface="+mj-ea"/>
              </a:rPr>
              <a:t>재</a:t>
            </a:r>
            <a:r>
              <a:rPr lang="en-US" altLang="ko-KR" sz="1100" dirty="0" smtClean="0">
                <a:latin typeface="+mj-ea"/>
                <a:ea typeface="+mj-ea"/>
              </a:rPr>
              <a:t>)</a:t>
            </a:r>
            <a:r>
              <a:rPr lang="ko-KR" altLang="en-US" sz="1100" dirty="0" err="1" smtClean="0">
                <a:latin typeface="+mj-ea"/>
                <a:ea typeface="+mj-ea"/>
              </a:rPr>
              <a:t>아름다운맵에서</a:t>
            </a:r>
            <a:r>
              <a:rPr lang="ko-KR" altLang="en-US" sz="1100" dirty="0" smtClean="0">
                <a:latin typeface="+mj-ea"/>
                <a:ea typeface="+mj-ea"/>
              </a:rPr>
              <a:t> </a:t>
            </a:r>
            <a:r>
              <a:rPr lang="ko-KR" altLang="en-US" sz="1100" dirty="0">
                <a:latin typeface="+mj-ea"/>
                <a:ea typeface="+mj-ea"/>
              </a:rPr>
              <a:t>조정할 수 있음</a:t>
            </a:r>
            <a:r>
              <a:rPr lang="en-US" altLang="ko-KR" sz="1100" dirty="0">
                <a:latin typeface="+mj-ea"/>
                <a:ea typeface="+mj-ea"/>
              </a:rPr>
              <a:t>) </a:t>
            </a:r>
            <a:endParaRPr lang="en-US" altLang="ko-KR" sz="1100" dirty="0" smtClean="0">
              <a:latin typeface="+mj-ea"/>
              <a:ea typeface="+mj-ea"/>
            </a:endParaRPr>
          </a:p>
          <a:p>
            <a:endParaRPr lang="ko-KR" altLang="en-US" sz="1100" dirty="0">
              <a:latin typeface="+mj-ea"/>
              <a:ea typeface="+mj-ea"/>
            </a:endParaRPr>
          </a:p>
          <a:p>
            <a:r>
              <a:rPr lang="ko-KR" altLang="en-US" sz="1100" b="1" dirty="0" smtClean="0">
                <a:latin typeface="+mj-ea"/>
                <a:ea typeface="+mj-ea"/>
              </a:rPr>
              <a:t>  ② </a:t>
            </a:r>
            <a:r>
              <a:rPr lang="ko-KR" altLang="en-US" sz="1100" b="1" dirty="0">
                <a:latin typeface="+mj-ea"/>
                <a:ea typeface="+mj-ea"/>
              </a:rPr>
              <a:t>과다 계상된 경우 선정불가 </a:t>
            </a:r>
            <a:endParaRPr lang="en-US" altLang="ko-KR" sz="1100" b="1" dirty="0" smtClean="0">
              <a:latin typeface="+mj-ea"/>
              <a:ea typeface="+mj-ea"/>
            </a:endParaRPr>
          </a:p>
          <a:p>
            <a:endParaRPr lang="ko-KR" altLang="en-US" sz="1100" dirty="0">
              <a:latin typeface="+mj-ea"/>
              <a:ea typeface="+mj-ea"/>
            </a:endParaRPr>
          </a:p>
          <a:p>
            <a:r>
              <a:rPr lang="ko-KR" altLang="en-US" sz="1100" b="1" dirty="0" smtClean="0">
                <a:latin typeface="+mj-ea"/>
                <a:ea typeface="+mj-ea"/>
              </a:rPr>
              <a:t>  ③ </a:t>
            </a:r>
            <a:r>
              <a:rPr lang="ko-KR" altLang="en-US" sz="1100" b="1" dirty="0">
                <a:latin typeface="+mj-ea"/>
                <a:ea typeface="+mj-ea"/>
              </a:rPr>
              <a:t>사후관리비 </a:t>
            </a:r>
            <a:r>
              <a:rPr lang="en-US" altLang="ko-KR" sz="1100" b="1" dirty="0">
                <a:latin typeface="+mj-ea"/>
                <a:ea typeface="+mj-ea"/>
              </a:rPr>
              <a:t>(</a:t>
            </a:r>
            <a:r>
              <a:rPr lang="ko-KR" altLang="en-US" sz="1100" b="1" dirty="0">
                <a:latin typeface="+mj-ea"/>
                <a:ea typeface="+mj-ea"/>
              </a:rPr>
              <a:t>지원예산의 </a:t>
            </a:r>
            <a:r>
              <a:rPr lang="en-US" altLang="ko-KR" sz="1100" b="1" dirty="0">
                <a:latin typeface="+mj-ea"/>
                <a:ea typeface="+mj-ea"/>
              </a:rPr>
              <a:t>5%) : </a:t>
            </a:r>
            <a:r>
              <a:rPr lang="ko-KR" altLang="en-US" sz="1100" b="1" dirty="0">
                <a:latin typeface="+mj-ea"/>
                <a:ea typeface="+mj-ea"/>
              </a:rPr>
              <a:t>재료 내구성 </a:t>
            </a:r>
            <a:r>
              <a:rPr lang="ko-KR" altLang="en-US" sz="1100" b="1" dirty="0" smtClean="0">
                <a:latin typeface="+mj-ea"/>
                <a:ea typeface="+mj-ea"/>
              </a:rPr>
              <a:t> 및 </a:t>
            </a:r>
            <a:r>
              <a:rPr lang="ko-KR" altLang="en-US" sz="1100" b="1" dirty="0">
                <a:latin typeface="+mj-ea"/>
                <a:ea typeface="+mj-ea"/>
              </a:rPr>
              <a:t>사후관리계획 등 </a:t>
            </a:r>
            <a:r>
              <a:rPr lang="ko-KR" altLang="en-US" sz="1100" b="1" dirty="0" smtClean="0">
                <a:latin typeface="+mj-ea"/>
                <a:ea typeface="+mj-ea"/>
              </a:rPr>
              <a:t>중요</a:t>
            </a:r>
            <a:endParaRPr lang="en-US" altLang="ko-KR" sz="1100" b="1" dirty="0" smtClean="0">
              <a:latin typeface="+mj-ea"/>
              <a:ea typeface="+mj-ea"/>
            </a:endParaRPr>
          </a:p>
          <a:p>
            <a:endParaRPr lang="ko-KR" altLang="en-US" sz="1100" dirty="0">
              <a:latin typeface="+mj-ea"/>
              <a:ea typeface="+mj-ea"/>
            </a:endParaRPr>
          </a:p>
          <a:p>
            <a:r>
              <a:rPr lang="ko-KR" altLang="en-US" sz="1100" b="1" dirty="0" smtClean="0">
                <a:latin typeface="+mj-ea"/>
                <a:ea typeface="+mj-ea"/>
              </a:rPr>
              <a:t>  ④ </a:t>
            </a:r>
            <a:r>
              <a:rPr lang="ko-KR" altLang="en-US" sz="1100" b="1" dirty="0">
                <a:latin typeface="+mj-ea"/>
                <a:ea typeface="+mj-ea"/>
              </a:rPr>
              <a:t>예산심의를 위해 사업계획서에 작품에 대한 항목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 err="1">
                <a:latin typeface="+mj-ea"/>
                <a:ea typeface="+mj-ea"/>
              </a:rPr>
              <a:t>재료명</a:t>
            </a:r>
            <a:r>
              <a:rPr lang="en-US" altLang="ko-KR" sz="1100" b="1" dirty="0">
                <a:latin typeface="+mj-ea"/>
                <a:ea typeface="+mj-ea"/>
              </a:rPr>
              <a:t>(</a:t>
            </a:r>
            <a:r>
              <a:rPr lang="ko-KR" altLang="en-US" sz="1100" b="1" dirty="0">
                <a:latin typeface="+mj-ea"/>
                <a:ea typeface="+mj-ea"/>
              </a:rPr>
              <a:t>품명</a:t>
            </a:r>
            <a:r>
              <a:rPr lang="en-US" altLang="ko-KR" sz="1100" b="1" dirty="0">
                <a:latin typeface="+mj-ea"/>
                <a:ea typeface="+mj-ea"/>
              </a:rPr>
              <a:t>), </a:t>
            </a:r>
            <a:r>
              <a:rPr lang="ko-KR" altLang="en-US" sz="1100" b="1" dirty="0">
                <a:latin typeface="+mj-ea"/>
                <a:ea typeface="+mj-ea"/>
              </a:rPr>
              <a:t>단가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수량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금액</a:t>
            </a:r>
            <a:r>
              <a:rPr lang="en-US" altLang="ko-KR" sz="1100" b="1" dirty="0">
                <a:latin typeface="+mj-ea"/>
                <a:ea typeface="+mj-ea"/>
              </a:rPr>
              <a:t>(</a:t>
            </a:r>
            <a:r>
              <a:rPr lang="ko-KR" altLang="en-US" sz="1100" b="1" dirty="0">
                <a:latin typeface="+mj-ea"/>
                <a:ea typeface="+mj-ea"/>
              </a:rPr>
              <a:t>원</a:t>
            </a:r>
            <a:r>
              <a:rPr lang="en-US" altLang="ko-KR" sz="1100" b="1" dirty="0">
                <a:latin typeface="+mj-ea"/>
                <a:ea typeface="+mj-ea"/>
              </a:rPr>
              <a:t>), </a:t>
            </a:r>
            <a:r>
              <a:rPr lang="ko-KR" altLang="en-US" sz="1100" b="1" dirty="0">
                <a:latin typeface="+mj-ea"/>
                <a:ea typeface="+mj-ea"/>
              </a:rPr>
              <a:t>제조사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모델명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규격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단위 </a:t>
            </a:r>
            <a:r>
              <a:rPr lang="ko-KR" altLang="en-US" sz="1100" b="1" dirty="0" smtClean="0">
                <a:latin typeface="+mj-ea"/>
                <a:ea typeface="+mj-ea"/>
              </a:rPr>
              <a:t>기재</a:t>
            </a:r>
            <a:endParaRPr lang="en-US" altLang="ko-KR" sz="1100" b="1" dirty="0" smtClean="0">
              <a:latin typeface="+mj-ea"/>
              <a:ea typeface="+mj-ea"/>
            </a:endParaRPr>
          </a:p>
          <a:p>
            <a:endParaRPr lang="ko-KR" altLang="en-US" sz="1100" dirty="0">
              <a:latin typeface="+mj-ea"/>
              <a:ea typeface="+mj-ea"/>
            </a:endParaRPr>
          </a:p>
          <a:p>
            <a:r>
              <a:rPr lang="ko-KR" altLang="en-US" sz="1100" dirty="0" smtClean="0">
                <a:latin typeface="+mj-ea"/>
                <a:ea typeface="+mj-ea"/>
              </a:rPr>
              <a:t>  ⑤ </a:t>
            </a:r>
            <a:r>
              <a:rPr lang="ko-KR" altLang="en-US" sz="1100" u="sng" dirty="0">
                <a:latin typeface="+mj-ea"/>
                <a:ea typeface="+mj-ea"/>
              </a:rPr>
              <a:t>예산 집행불가 항목 </a:t>
            </a:r>
            <a:r>
              <a:rPr lang="en-US" altLang="ko-KR" sz="1100" u="sng" dirty="0">
                <a:latin typeface="+mj-ea"/>
                <a:ea typeface="+mj-ea"/>
              </a:rPr>
              <a:t>: </a:t>
            </a:r>
            <a:r>
              <a:rPr lang="ko-KR" altLang="en-US" sz="1100" u="sng" dirty="0">
                <a:latin typeface="+mj-ea"/>
                <a:ea typeface="+mj-ea"/>
              </a:rPr>
              <a:t>교통비</a:t>
            </a:r>
            <a:r>
              <a:rPr lang="en-US" altLang="ko-KR" sz="1100" u="sng" dirty="0">
                <a:latin typeface="+mj-ea"/>
                <a:ea typeface="+mj-ea"/>
              </a:rPr>
              <a:t>, </a:t>
            </a:r>
            <a:r>
              <a:rPr lang="ko-KR" altLang="en-US" sz="1100" u="sng" dirty="0">
                <a:latin typeface="+mj-ea"/>
                <a:ea typeface="+mj-ea"/>
              </a:rPr>
              <a:t>식비</a:t>
            </a:r>
            <a:r>
              <a:rPr lang="en-US" altLang="ko-KR" sz="1100" u="sng" dirty="0">
                <a:latin typeface="+mj-ea"/>
                <a:ea typeface="+mj-ea"/>
              </a:rPr>
              <a:t>, </a:t>
            </a:r>
            <a:r>
              <a:rPr lang="ko-KR" altLang="en-US" sz="1100" u="sng" dirty="0">
                <a:latin typeface="+mj-ea"/>
                <a:ea typeface="+mj-ea"/>
              </a:rPr>
              <a:t>숙박비 </a:t>
            </a:r>
            <a:r>
              <a:rPr lang="en-US" altLang="ko-KR" sz="1100" u="sng" dirty="0">
                <a:latin typeface="+mj-ea"/>
                <a:ea typeface="+mj-ea"/>
              </a:rPr>
              <a:t>(※ </a:t>
            </a:r>
            <a:r>
              <a:rPr lang="ko-KR" altLang="en-US" sz="1100" u="sng" dirty="0">
                <a:latin typeface="+mj-ea"/>
                <a:ea typeface="+mj-ea"/>
              </a:rPr>
              <a:t>집행불가 항목에 대해 지출한 경우 반납</a:t>
            </a:r>
            <a:r>
              <a:rPr lang="en-US" altLang="ko-KR" sz="1100" u="sng" dirty="0" smtClean="0">
                <a:latin typeface="+mj-ea"/>
                <a:ea typeface="+mj-ea"/>
              </a:rPr>
              <a:t>)</a:t>
            </a:r>
          </a:p>
          <a:p>
            <a:endParaRPr lang="ko-KR" altLang="en-US" sz="1100" dirty="0">
              <a:latin typeface="+mj-ea"/>
              <a:ea typeface="+mj-ea"/>
            </a:endParaRPr>
          </a:p>
          <a:p>
            <a:r>
              <a:rPr lang="ko-KR" altLang="en-US" sz="1100" dirty="0" smtClean="0">
                <a:latin typeface="+mj-ea"/>
                <a:ea typeface="+mj-ea"/>
              </a:rPr>
              <a:t>  ⑥ </a:t>
            </a:r>
            <a:r>
              <a:rPr lang="ko-KR" altLang="en-US" sz="1100" dirty="0">
                <a:latin typeface="+mj-ea"/>
                <a:ea typeface="+mj-ea"/>
              </a:rPr>
              <a:t>작가보험가입</a:t>
            </a:r>
            <a:r>
              <a:rPr lang="en-US" altLang="ko-KR" sz="1100" dirty="0">
                <a:latin typeface="+mj-ea"/>
                <a:ea typeface="+mj-ea"/>
              </a:rPr>
              <a:t>(</a:t>
            </a:r>
            <a:r>
              <a:rPr lang="ko-KR" altLang="en-US" sz="1100" dirty="0">
                <a:latin typeface="+mj-ea"/>
                <a:ea typeface="+mj-ea"/>
              </a:rPr>
              <a:t>상해보험</a:t>
            </a:r>
            <a:r>
              <a:rPr lang="en-US" altLang="ko-KR" sz="1100" dirty="0">
                <a:latin typeface="+mj-ea"/>
                <a:ea typeface="+mj-ea"/>
              </a:rPr>
              <a:t>) : </a:t>
            </a:r>
            <a:r>
              <a:rPr lang="ko-KR" altLang="en-US" sz="1100" dirty="0">
                <a:latin typeface="+mj-ea"/>
                <a:ea typeface="+mj-ea"/>
              </a:rPr>
              <a:t>상해보험에 가입되어 있지 않은 작가의 경우 가입필수 </a:t>
            </a:r>
          </a:p>
          <a:p>
            <a:r>
              <a:rPr lang="en-US" altLang="ko-KR" sz="1100" dirty="0" smtClean="0">
                <a:latin typeface="+mj-ea"/>
                <a:ea typeface="+mj-ea"/>
              </a:rPr>
              <a:t>     ※ </a:t>
            </a:r>
            <a:r>
              <a:rPr lang="ko-KR" altLang="en-US" sz="1100" dirty="0">
                <a:latin typeface="+mj-ea"/>
                <a:ea typeface="+mj-ea"/>
              </a:rPr>
              <a:t>보조작가</a:t>
            </a:r>
            <a:r>
              <a:rPr lang="en-US" altLang="ko-KR" sz="1100" dirty="0">
                <a:latin typeface="+mj-ea"/>
                <a:ea typeface="+mj-ea"/>
              </a:rPr>
              <a:t>(</a:t>
            </a:r>
            <a:r>
              <a:rPr lang="ko-KR" altLang="en-US" sz="1100" dirty="0">
                <a:latin typeface="+mj-ea"/>
                <a:ea typeface="+mj-ea"/>
              </a:rPr>
              <a:t>또는 하도급용역</a:t>
            </a:r>
            <a:r>
              <a:rPr lang="en-US" altLang="ko-KR" sz="1100" dirty="0">
                <a:latin typeface="+mj-ea"/>
                <a:ea typeface="+mj-ea"/>
              </a:rPr>
              <a:t>)</a:t>
            </a:r>
            <a:r>
              <a:rPr lang="ko-KR" altLang="en-US" sz="1100" dirty="0">
                <a:latin typeface="+mj-ea"/>
                <a:ea typeface="+mj-ea"/>
              </a:rPr>
              <a:t>의 경우도 보험가입권장</a:t>
            </a:r>
            <a:r>
              <a:rPr lang="en-US" altLang="ko-KR" sz="1100" dirty="0">
                <a:latin typeface="+mj-ea"/>
                <a:ea typeface="+mj-ea"/>
              </a:rPr>
              <a:t>(</a:t>
            </a:r>
            <a:r>
              <a:rPr lang="ko-KR" altLang="en-US" sz="1100" dirty="0">
                <a:latin typeface="+mj-ea"/>
                <a:ea typeface="+mj-ea"/>
              </a:rPr>
              <a:t>보험 </a:t>
            </a:r>
            <a:r>
              <a:rPr lang="ko-KR" altLang="en-US" sz="1100" dirty="0" err="1">
                <a:latin typeface="+mj-ea"/>
                <a:ea typeface="+mj-ea"/>
              </a:rPr>
              <a:t>미가입으로</a:t>
            </a:r>
            <a:r>
              <a:rPr lang="ko-KR" altLang="en-US" sz="1100" dirty="0">
                <a:latin typeface="+mj-ea"/>
                <a:ea typeface="+mj-ea"/>
              </a:rPr>
              <a:t> 사고발생책임 작가</a:t>
            </a:r>
            <a:r>
              <a:rPr lang="en-US" altLang="ko-KR" sz="1100" dirty="0">
                <a:latin typeface="+mj-ea"/>
                <a:ea typeface="+mj-ea"/>
              </a:rPr>
              <a:t>(</a:t>
            </a:r>
            <a:r>
              <a:rPr lang="ko-KR" altLang="en-US" sz="1100" dirty="0">
                <a:latin typeface="+mj-ea"/>
                <a:ea typeface="+mj-ea"/>
              </a:rPr>
              <a:t>팀</a:t>
            </a:r>
            <a:r>
              <a:rPr lang="en-US" altLang="ko-KR" sz="1100" dirty="0">
                <a:latin typeface="+mj-ea"/>
                <a:ea typeface="+mj-ea"/>
              </a:rPr>
              <a:t>)</a:t>
            </a:r>
            <a:r>
              <a:rPr lang="ko-KR" altLang="en-US" sz="1100" dirty="0">
                <a:latin typeface="+mj-ea"/>
                <a:ea typeface="+mj-ea"/>
              </a:rPr>
              <a:t>에 있음</a:t>
            </a:r>
            <a:r>
              <a:rPr lang="en-US" altLang="ko-KR" sz="1100" dirty="0">
                <a:latin typeface="+mj-ea"/>
                <a:ea typeface="+mj-ea"/>
              </a:rPr>
              <a:t>) </a:t>
            </a:r>
            <a:endParaRPr lang="en-US" altLang="ko-KR" sz="1100" dirty="0" smtClean="0">
              <a:latin typeface="+mj-ea"/>
              <a:ea typeface="+mj-ea"/>
            </a:endParaRPr>
          </a:p>
          <a:p>
            <a:endParaRPr lang="ko-KR" altLang="en-US" sz="1100" dirty="0">
              <a:latin typeface="+mj-ea"/>
              <a:ea typeface="+mj-ea"/>
            </a:endParaRPr>
          </a:p>
          <a:p>
            <a:r>
              <a:rPr lang="ko-KR" altLang="en-US" sz="1100" dirty="0" smtClean="0">
                <a:latin typeface="+mj-ea"/>
                <a:ea typeface="+mj-ea"/>
              </a:rPr>
              <a:t>  ⑦ </a:t>
            </a:r>
            <a:r>
              <a:rPr lang="ko-KR" altLang="en-US" sz="1100" dirty="0" err="1">
                <a:latin typeface="+mj-ea"/>
                <a:ea typeface="+mj-ea"/>
              </a:rPr>
              <a:t>회계비</a:t>
            </a:r>
            <a:r>
              <a:rPr lang="ko-KR" altLang="en-US" sz="1100" dirty="0">
                <a:latin typeface="+mj-ea"/>
                <a:ea typeface="+mj-ea"/>
              </a:rPr>
              <a:t> </a:t>
            </a:r>
            <a:r>
              <a:rPr lang="en-US" altLang="ko-KR" sz="1100" dirty="0">
                <a:latin typeface="+mj-ea"/>
                <a:ea typeface="+mj-ea"/>
              </a:rPr>
              <a:t>: </a:t>
            </a:r>
            <a:r>
              <a:rPr lang="ko-KR" altLang="en-US" sz="1100" dirty="0">
                <a:latin typeface="+mj-ea"/>
                <a:ea typeface="+mj-ea"/>
              </a:rPr>
              <a:t>전문회계법인과 별도계약</a:t>
            </a:r>
            <a:r>
              <a:rPr lang="en-US" altLang="ko-KR" sz="1100" dirty="0">
                <a:latin typeface="+mj-ea"/>
                <a:ea typeface="+mj-ea"/>
              </a:rPr>
              <a:t>/</a:t>
            </a:r>
            <a:r>
              <a:rPr lang="ko-KR" altLang="en-US" sz="1100" dirty="0">
                <a:latin typeface="+mj-ea"/>
                <a:ea typeface="+mj-ea"/>
              </a:rPr>
              <a:t>정산관리 </a:t>
            </a:r>
            <a:r>
              <a:rPr lang="ko-KR" altLang="en-US" sz="1100" dirty="0" smtClean="0">
                <a:latin typeface="+mj-ea"/>
                <a:ea typeface="+mj-ea"/>
              </a:rPr>
              <a:t>비용</a:t>
            </a:r>
            <a:endParaRPr lang="en-US" altLang="ko-KR" sz="1100" dirty="0" smtClean="0">
              <a:latin typeface="+mj-ea"/>
              <a:ea typeface="+mj-ea"/>
            </a:endParaRPr>
          </a:p>
          <a:p>
            <a:endParaRPr lang="ko-KR" altLang="en-US" sz="1100" dirty="0">
              <a:latin typeface="+mj-ea"/>
              <a:ea typeface="+mj-ea"/>
            </a:endParaRPr>
          </a:p>
          <a:p>
            <a:pPr algn="just"/>
            <a:r>
              <a:rPr lang="ko-KR" altLang="en-US" sz="1100" dirty="0" smtClean="0">
                <a:latin typeface="+mj-ea"/>
                <a:ea typeface="+mj-ea"/>
              </a:rPr>
              <a:t>  ⑧ </a:t>
            </a:r>
            <a:r>
              <a:rPr lang="ko-KR" altLang="en-US" sz="1100" dirty="0" err="1">
                <a:latin typeface="+mj-ea"/>
                <a:ea typeface="+mj-ea"/>
              </a:rPr>
              <a:t>사진영상촬영비</a:t>
            </a:r>
            <a:r>
              <a:rPr lang="en-US" altLang="ko-KR" sz="1100" dirty="0" smtClean="0">
                <a:latin typeface="+mj-ea"/>
                <a:ea typeface="+mj-ea"/>
              </a:rPr>
              <a:t>(1</a:t>
            </a:r>
            <a:r>
              <a:rPr lang="ko-KR" altLang="en-US" sz="1100" dirty="0" smtClean="0">
                <a:latin typeface="+mj-ea"/>
                <a:ea typeface="+mj-ea"/>
              </a:rPr>
              <a:t>차년 당 </a:t>
            </a:r>
            <a:r>
              <a:rPr lang="en-US" altLang="ko-KR" sz="1100" dirty="0" smtClean="0">
                <a:latin typeface="+mj-ea"/>
                <a:ea typeface="+mj-ea"/>
              </a:rPr>
              <a:t>- 60</a:t>
            </a:r>
            <a:r>
              <a:rPr lang="ko-KR" altLang="en-US" sz="1100" dirty="0" smtClean="0">
                <a:latin typeface="+mj-ea"/>
                <a:ea typeface="+mj-ea"/>
              </a:rPr>
              <a:t>만원씩</a:t>
            </a:r>
            <a:r>
              <a:rPr lang="en-US" altLang="ko-KR" sz="1100" dirty="0" smtClean="0">
                <a:latin typeface="+mj-ea"/>
                <a:ea typeface="+mj-ea"/>
              </a:rPr>
              <a:t>) / </a:t>
            </a:r>
            <a:r>
              <a:rPr lang="ko-KR" altLang="en-US" sz="1100" dirty="0" smtClean="0">
                <a:latin typeface="+mj-ea"/>
                <a:ea typeface="+mj-ea"/>
              </a:rPr>
              <a:t>금액은 상향될 수 있음</a:t>
            </a:r>
            <a:endParaRPr lang="en-US" altLang="ko-KR" sz="1100" dirty="0" smtClean="0">
              <a:latin typeface="+mj-ea"/>
              <a:ea typeface="+mj-ea"/>
            </a:endParaRPr>
          </a:p>
          <a:p>
            <a:pPr algn="just"/>
            <a:r>
              <a:rPr lang="en-US" altLang="ko-KR" sz="1100" dirty="0">
                <a:latin typeface="+mj-ea"/>
                <a:ea typeface="+mj-ea"/>
              </a:rPr>
              <a:t> </a:t>
            </a:r>
            <a:r>
              <a:rPr lang="en-US" altLang="ko-KR" sz="1100" dirty="0" smtClean="0">
                <a:latin typeface="+mj-ea"/>
                <a:ea typeface="+mj-ea"/>
              </a:rPr>
              <a:t>     : (</a:t>
            </a:r>
            <a:r>
              <a:rPr lang="ko-KR" altLang="en-US" sz="1100" dirty="0" smtClean="0">
                <a:latin typeface="+mj-ea"/>
                <a:ea typeface="+mj-ea"/>
              </a:rPr>
              <a:t>재</a:t>
            </a:r>
            <a:r>
              <a:rPr lang="en-US" altLang="ko-KR" sz="1100" dirty="0" smtClean="0">
                <a:latin typeface="+mj-ea"/>
                <a:ea typeface="+mj-ea"/>
              </a:rPr>
              <a:t>)</a:t>
            </a:r>
            <a:r>
              <a:rPr lang="ko-KR" altLang="en-US" sz="1100" dirty="0" err="1" smtClean="0">
                <a:latin typeface="+mj-ea"/>
                <a:ea typeface="+mj-ea"/>
              </a:rPr>
              <a:t>아름다운맵에서</a:t>
            </a:r>
            <a:r>
              <a:rPr lang="ko-KR" altLang="en-US" sz="1100" dirty="0" smtClean="0">
                <a:latin typeface="+mj-ea"/>
                <a:ea typeface="+mj-ea"/>
              </a:rPr>
              <a:t> </a:t>
            </a:r>
            <a:r>
              <a:rPr lang="ko-KR" altLang="en-US" sz="1100" dirty="0">
                <a:latin typeface="+mj-ea"/>
                <a:ea typeface="+mj-ea"/>
              </a:rPr>
              <a:t>섭외한 </a:t>
            </a:r>
            <a:r>
              <a:rPr lang="ko-KR" altLang="en-US" sz="1100" dirty="0" err="1">
                <a:latin typeface="+mj-ea"/>
                <a:ea typeface="+mj-ea"/>
              </a:rPr>
              <a:t>전문사진영상촬영팀에서</a:t>
            </a:r>
            <a:r>
              <a:rPr lang="ko-KR" altLang="en-US" sz="1100" dirty="0">
                <a:latin typeface="+mj-ea"/>
                <a:ea typeface="+mj-ea"/>
              </a:rPr>
              <a:t> 완성된 작품에 대한 </a:t>
            </a:r>
            <a:r>
              <a:rPr lang="ko-KR" altLang="en-US" sz="1100" dirty="0" err="1" smtClean="0">
                <a:latin typeface="+mj-ea"/>
                <a:ea typeface="+mj-ea"/>
              </a:rPr>
              <a:t>사진영상촬영비</a:t>
            </a:r>
            <a:r>
              <a:rPr lang="ko-KR" altLang="en-US" sz="1100" dirty="0" smtClean="0">
                <a:latin typeface="+mj-ea"/>
                <a:ea typeface="+mj-ea"/>
              </a:rPr>
              <a:t> </a:t>
            </a:r>
            <a:endParaRPr lang="ko-KR" altLang="en-US" sz="1100" dirty="0">
              <a:latin typeface="+mj-ea"/>
              <a:ea typeface="+mj-ea"/>
            </a:endParaRPr>
          </a:p>
          <a:p>
            <a:r>
              <a:rPr lang="en-US" altLang="ko-KR" sz="1100" dirty="0" smtClean="0">
                <a:latin typeface="+mj-ea"/>
                <a:ea typeface="+mj-ea"/>
              </a:rPr>
              <a:t>     ※ </a:t>
            </a:r>
            <a:r>
              <a:rPr lang="ko-KR" altLang="en-US" sz="1100" dirty="0" err="1">
                <a:latin typeface="+mj-ea"/>
                <a:ea typeface="+mj-ea"/>
              </a:rPr>
              <a:t>사진영상촬영비는</a:t>
            </a:r>
            <a:r>
              <a:rPr lang="ko-KR" altLang="en-US" sz="1100" dirty="0">
                <a:latin typeface="+mj-ea"/>
                <a:ea typeface="+mj-ea"/>
              </a:rPr>
              <a:t> 완성작품에 대해서만 해당</a:t>
            </a:r>
            <a:r>
              <a:rPr lang="en-US" altLang="ko-KR" sz="1100" dirty="0" smtClean="0">
                <a:latin typeface="+mj-ea"/>
                <a:ea typeface="+mj-ea"/>
              </a:rPr>
              <a:t>,</a:t>
            </a:r>
            <a:r>
              <a:rPr lang="ko-KR" altLang="en-US" sz="1100" dirty="0">
                <a:latin typeface="+mj-ea"/>
                <a:ea typeface="+mj-ea"/>
              </a:rPr>
              <a:t> </a:t>
            </a:r>
            <a:r>
              <a:rPr lang="ko-KR" altLang="en-US" sz="1100" dirty="0" smtClean="0">
                <a:latin typeface="+mj-ea"/>
                <a:ea typeface="+mj-ea"/>
              </a:rPr>
              <a:t>작품 </a:t>
            </a:r>
            <a:r>
              <a:rPr lang="ko-KR" altLang="en-US" sz="1100" dirty="0">
                <a:latin typeface="+mj-ea"/>
                <a:ea typeface="+mj-ea"/>
              </a:rPr>
              <a:t>제작과정에 대한 사진촬영은 작가</a:t>
            </a:r>
            <a:r>
              <a:rPr lang="en-US" altLang="ko-KR" sz="1100" dirty="0">
                <a:latin typeface="+mj-ea"/>
                <a:ea typeface="+mj-ea"/>
              </a:rPr>
              <a:t>(</a:t>
            </a:r>
            <a:r>
              <a:rPr lang="ko-KR" altLang="en-US" sz="1100" dirty="0">
                <a:latin typeface="+mj-ea"/>
                <a:ea typeface="+mj-ea"/>
              </a:rPr>
              <a:t>팀</a:t>
            </a:r>
            <a:r>
              <a:rPr lang="en-US" altLang="ko-KR" sz="1100" dirty="0">
                <a:latin typeface="+mj-ea"/>
                <a:ea typeface="+mj-ea"/>
              </a:rPr>
              <a:t>)</a:t>
            </a:r>
            <a:r>
              <a:rPr lang="ko-KR" altLang="en-US" sz="1100" dirty="0">
                <a:latin typeface="+mj-ea"/>
                <a:ea typeface="+mj-ea"/>
              </a:rPr>
              <a:t>에서 </a:t>
            </a:r>
            <a:r>
              <a:rPr lang="ko-KR" altLang="en-US" sz="1100" dirty="0" smtClean="0">
                <a:latin typeface="+mj-ea"/>
                <a:ea typeface="+mj-ea"/>
              </a:rPr>
              <a:t>진행</a:t>
            </a:r>
            <a:endParaRPr lang="en-US" altLang="ko-KR" sz="1100" dirty="0" smtClean="0">
              <a:latin typeface="+mj-ea"/>
              <a:ea typeface="+mj-ea"/>
            </a:endParaRPr>
          </a:p>
          <a:p>
            <a:endParaRPr lang="ko-KR" altLang="en-US" sz="1100" dirty="0">
              <a:latin typeface="+mj-ea"/>
              <a:ea typeface="+mj-ea"/>
            </a:endParaRPr>
          </a:p>
          <a:p>
            <a:r>
              <a:rPr lang="ko-KR" altLang="en-US" sz="1100" dirty="0" smtClean="0">
                <a:latin typeface="+mj-ea"/>
                <a:ea typeface="+mj-ea"/>
              </a:rPr>
              <a:t>  ⑨ </a:t>
            </a:r>
            <a:r>
              <a:rPr lang="ko-KR" altLang="en-US" sz="1100" dirty="0">
                <a:latin typeface="+mj-ea"/>
                <a:ea typeface="+mj-ea"/>
              </a:rPr>
              <a:t>인건비</a:t>
            </a:r>
            <a:r>
              <a:rPr lang="en-US" altLang="ko-KR" sz="1100" dirty="0">
                <a:latin typeface="+mj-ea"/>
                <a:ea typeface="+mj-ea"/>
              </a:rPr>
              <a:t>, </a:t>
            </a:r>
            <a:r>
              <a:rPr lang="ko-KR" altLang="en-US" sz="1100" dirty="0">
                <a:latin typeface="+mj-ea"/>
                <a:ea typeface="+mj-ea"/>
              </a:rPr>
              <a:t>작품제작비</a:t>
            </a:r>
            <a:r>
              <a:rPr lang="en-US" altLang="ko-KR" sz="1100" dirty="0">
                <a:latin typeface="+mj-ea"/>
                <a:ea typeface="+mj-ea"/>
              </a:rPr>
              <a:t>, </a:t>
            </a:r>
            <a:r>
              <a:rPr lang="ko-KR" altLang="en-US" sz="1100" dirty="0" err="1">
                <a:latin typeface="+mj-ea"/>
                <a:ea typeface="+mj-ea"/>
              </a:rPr>
              <a:t>일반비</a:t>
            </a:r>
            <a:r>
              <a:rPr lang="en-US" altLang="ko-KR" sz="1100" dirty="0">
                <a:latin typeface="+mj-ea"/>
                <a:ea typeface="+mj-ea"/>
              </a:rPr>
              <a:t>, </a:t>
            </a:r>
            <a:r>
              <a:rPr lang="ko-KR" altLang="en-US" sz="1100" dirty="0">
                <a:latin typeface="+mj-ea"/>
                <a:ea typeface="+mj-ea"/>
              </a:rPr>
              <a:t>사후관리비 크게 </a:t>
            </a:r>
            <a:r>
              <a:rPr lang="en-US" altLang="ko-KR" sz="1100" dirty="0">
                <a:latin typeface="+mj-ea"/>
                <a:ea typeface="+mj-ea"/>
              </a:rPr>
              <a:t>4</a:t>
            </a:r>
            <a:r>
              <a:rPr lang="ko-KR" altLang="en-US" sz="1100" dirty="0">
                <a:latin typeface="+mj-ea"/>
                <a:ea typeface="+mj-ea"/>
              </a:rPr>
              <a:t>개의 항목에 대한 각각의 비율 준수할 것 </a:t>
            </a:r>
            <a:endParaRPr lang="en-US" altLang="ko-KR" sz="1100" dirty="0" smtClean="0">
              <a:latin typeface="+mj-ea"/>
              <a:ea typeface="+mj-ea"/>
            </a:endParaRPr>
          </a:p>
          <a:p>
            <a:r>
              <a:rPr lang="en-US" altLang="ko-KR" sz="1100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1100" b="1" dirty="0" smtClean="0">
                <a:solidFill>
                  <a:srgbClr val="FF0000"/>
                </a:solidFill>
                <a:latin typeface="+mj-ea"/>
                <a:ea typeface="+mj-ea"/>
              </a:rPr>
              <a:t> </a:t>
            </a:r>
          </a:p>
          <a:p>
            <a:endParaRPr lang="ko-KR" altLang="en-US" sz="11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68515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967696"/>
              </p:ext>
            </p:extLst>
          </p:nvPr>
        </p:nvGraphicFramePr>
        <p:xfrm>
          <a:off x="251520" y="692696"/>
          <a:ext cx="8640961" cy="5879202"/>
        </p:xfrm>
        <a:graphic>
          <a:graphicData uri="http://schemas.openxmlformats.org/drawingml/2006/table">
            <a:tbl>
              <a:tblPr/>
              <a:tblGrid>
                <a:gridCol w="720080"/>
                <a:gridCol w="1027470"/>
                <a:gridCol w="873775"/>
                <a:gridCol w="1672230"/>
                <a:gridCol w="373896"/>
                <a:gridCol w="1986755"/>
                <a:gridCol w="1986755"/>
              </a:tblGrid>
              <a:tr h="40356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세부항목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금액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부가세 포함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산출내역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 율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참고사항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21650">
                <a:tc rowSpan="1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I.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인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건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52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%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1)</a:t>
                      </a:r>
                      <a:r>
                        <a:rPr lang="ko-KR" altLang="en-US" sz="900" b="1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아티스트피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대표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30%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① 전체 사업비의 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30%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② 작업비율에 따라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차등지급 가능하나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가급적 균등하게 배분 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지급비율이 현저하게 차이가 클 경우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마을미술프로젝트추진위원회에서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조정할 수 있음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예술감독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미술행정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․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기획담당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참여작가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596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참여작가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계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9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2)</a:t>
                      </a:r>
                      <a:r>
                        <a:rPr lang="ko-KR" altLang="en-US" sz="900" b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작가인건비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참여작가 직접인건비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22%</a:t>
                      </a:r>
                      <a:endParaRPr 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① 전체 사업비의 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22%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② 작품제작에 직접적으로 소요되는 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참여작가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직접인건비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③ 보조작가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또는 하도급 용역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인건비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 평균 인건비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100,000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보조 작가 인건비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80,000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 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 작가 인건비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150,000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 기준 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④ </a:t>
                      </a: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작가보험비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: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참여작가 상해보험 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가입</a:t>
                      </a:r>
                      <a:r>
                        <a:rPr lang="en-US" altLang="ko-KR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필수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 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※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상해보험 </a:t>
                      </a: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기가입작가는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추가가입 불필요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※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보조작가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또는 하도급용역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의 경우도 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보험가입권장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보험미가입으로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사고발생 책임작가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에 있음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 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보조작가 인건비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9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작가보험비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457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계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소계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52% </a:t>
                      </a:r>
                      <a:endParaRPr 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96764" y="237264"/>
            <a:ext cx="1240724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02870">
              <a:lnSpc>
                <a:spcPct val="130000"/>
              </a:lnSpc>
            </a:pPr>
            <a:r>
              <a:rPr lang="en-US" altLang="ko-KR" b="1" dirty="0" smtClean="0">
                <a:latin typeface="+mj-ea"/>
                <a:ea typeface="+mj-ea"/>
              </a:rPr>
              <a:t>13. </a:t>
            </a:r>
            <a:r>
              <a:rPr lang="ko-KR" altLang="en-US" b="1" dirty="0" smtClean="0">
                <a:latin typeface="+mj-ea"/>
                <a:ea typeface="+mj-ea"/>
              </a:rPr>
              <a:t>예 산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36096" y="309591"/>
            <a:ext cx="3578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rgbClr val="FF0000"/>
                </a:solidFill>
                <a:latin typeface="Arial"/>
                <a:cs typeface="Arial"/>
              </a:rPr>
              <a:t>1/2/</a:t>
            </a:r>
            <a:r>
              <a:rPr lang="en-US" altLang="ko-KR" sz="1400" dirty="0" smtClean="0">
                <a:solidFill>
                  <a:srgbClr val="FF0000"/>
                </a:solidFill>
              </a:rPr>
              <a:t>3</a:t>
            </a:r>
            <a:r>
              <a:rPr lang="ko-KR" altLang="en-US" sz="1400" dirty="0" smtClean="0">
                <a:solidFill>
                  <a:srgbClr val="FF0000"/>
                </a:solidFill>
              </a:rPr>
              <a:t>년에 대한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년차별</a:t>
            </a:r>
            <a:r>
              <a:rPr lang="ko-KR" altLang="en-US" sz="1400" dirty="0" smtClean="0">
                <a:solidFill>
                  <a:srgbClr val="FF0000"/>
                </a:solidFill>
              </a:rPr>
              <a:t> 계획을 작성 바람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95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091933"/>
              </p:ext>
            </p:extLst>
          </p:nvPr>
        </p:nvGraphicFramePr>
        <p:xfrm>
          <a:off x="251520" y="692694"/>
          <a:ext cx="8640960" cy="5760642"/>
        </p:xfrm>
        <a:graphic>
          <a:graphicData uri="http://schemas.openxmlformats.org/drawingml/2006/table">
            <a:tbl>
              <a:tblPr/>
              <a:tblGrid>
                <a:gridCol w="720080"/>
                <a:gridCol w="1027470"/>
                <a:gridCol w="873775"/>
                <a:gridCol w="765703"/>
                <a:gridCol w="557409"/>
                <a:gridCol w="349117"/>
                <a:gridCol w="373896"/>
                <a:gridCol w="1986755"/>
                <a:gridCol w="1986755"/>
              </a:tblGrid>
              <a:tr h="4320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비목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금액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부가세 포함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품명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단가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수량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비율</a:t>
                      </a:r>
                      <a:endParaRPr 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참고사항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36111">
                <a:tc rowSpan="8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II.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작품제작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비</a:t>
                      </a:r>
                      <a:r>
                        <a:rPr lang="en-US" altLang="ko-KR" sz="1000" b="1" kern="1200" baseline="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및 </a:t>
                      </a:r>
                      <a:endParaRPr lang="en-US" altLang="ko-KR" sz="1000" b="1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err="1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프로그램비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40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%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1) </a:t>
                      </a:r>
                      <a:r>
                        <a:rPr lang="ko-KR" altLang="en-US" sz="900" b="1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작품별</a:t>
                      </a:r>
                      <a:r>
                        <a:rPr lang="ko-KR" altLang="en-US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 재료비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15,000,000</a:t>
                      </a: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예</a:t>
                      </a:r>
                      <a:r>
                        <a:rPr lang="en-US" altLang="ko-KR" sz="9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9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스테인리스스틸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150,000</a:t>
                      </a: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100</a:t>
                      </a: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40%</a:t>
                      </a:r>
                      <a:endParaRPr lang="en-US" altLang="ko-KR" sz="9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latinLnBrk="1"/>
                      <a:endParaRPr lang="ko-KR" altLang="en-US" sz="900" dirty="0"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① 전체 사업비의 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40%</a:t>
                      </a:r>
                      <a:endParaRPr lang="ko-KR" altLang="en-US" sz="9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② 재료비</a:t>
                      </a:r>
                      <a:r>
                        <a:rPr lang="en-US" altLang="ko-KR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설치비</a:t>
                      </a:r>
                      <a:r>
                        <a:rPr lang="en-US" altLang="ko-KR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운반비 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③ 하도급 용역 계약에 따른 제작설치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작품성격에 따라 일부 가능</a:t>
                      </a:r>
                      <a:r>
                        <a:rPr lang="en-US" altLang="ko-KR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9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④ 명패제작비 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※</a:t>
                      </a:r>
                      <a:r>
                        <a:rPr lang="ko-KR" altLang="en-US" sz="900" b="1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작품별</a:t>
                      </a: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명패제작 필수</a:t>
                      </a:r>
                      <a:endParaRPr lang="ko-KR" altLang="en-US" sz="9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⑤ 입간판제작비 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※</a:t>
                      </a: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입간판 제작 필수</a:t>
                      </a:r>
                      <a:endParaRPr lang="ko-KR" altLang="en-US" sz="9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83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2)</a:t>
                      </a: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작품</a:t>
                      </a: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1~</a:t>
                      </a: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작품</a:t>
                      </a: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5</a:t>
                      </a:r>
                      <a:endParaRPr lang="ko-KR" altLang="en-US" sz="9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1,500,000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예</a:t>
                      </a: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) </a:t>
                      </a: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운반비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500,000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일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361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002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883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883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6) </a:t>
                      </a:r>
                      <a:r>
                        <a:rPr lang="ko-KR" altLang="en-US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명패 </a:t>
                      </a: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필수</a:t>
                      </a: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9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100,000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동판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100,000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883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7) </a:t>
                      </a:r>
                      <a:r>
                        <a:rPr lang="ko-KR" altLang="en-US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입간판</a:t>
                      </a: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필수</a:t>
                      </a: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9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1,000,000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목재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2,000,000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343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소계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36096" y="309591"/>
            <a:ext cx="3578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rgbClr val="FF0000"/>
                </a:solidFill>
                <a:latin typeface="Arial"/>
                <a:cs typeface="Arial"/>
              </a:rPr>
              <a:t>1/2/</a:t>
            </a:r>
            <a:r>
              <a:rPr lang="en-US" altLang="ko-KR" sz="1400" dirty="0" smtClean="0">
                <a:solidFill>
                  <a:srgbClr val="FF0000"/>
                </a:solidFill>
              </a:rPr>
              <a:t>3</a:t>
            </a:r>
            <a:r>
              <a:rPr lang="ko-KR" altLang="en-US" sz="1400" dirty="0" smtClean="0">
                <a:solidFill>
                  <a:srgbClr val="FF0000"/>
                </a:solidFill>
              </a:rPr>
              <a:t>년에 대한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년차별</a:t>
            </a:r>
            <a:r>
              <a:rPr lang="ko-KR" altLang="en-US" sz="1400" dirty="0" smtClean="0">
                <a:solidFill>
                  <a:srgbClr val="FF0000"/>
                </a:solidFill>
              </a:rPr>
              <a:t> 계획을 작성 바람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81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8678877"/>
              </p:ext>
            </p:extLst>
          </p:nvPr>
        </p:nvGraphicFramePr>
        <p:xfrm>
          <a:off x="251520" y="692696"/>
          <a:ext cx="8643998" cy="5411517"/>
        </p:xfrm>
        <a:graphic>
          <a:graphicData uri="http://schemas.openxmlformats.org/drawingml/2006/table">
            <a:tbl>
              <a:tblPr/>
              <a:tblGrid>
                <a:gridCol w="720080"/>
                <a:gridCol w="1080120"/>
                <a:gridCol w="822049"/>
                <a:gridCol w="1672818"/>
                <a:gridCol w="457461"/>
                <a:gridCol w="1904018"/>
                <a:gridCol w="1987452"/>
              </a:tblGrid>
              <a:tr h="43204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세부항목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금액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부가세 포함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산출내역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 율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구분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참고사항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769568"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III.</a:t>
                      </a:r>
                      <a:endParaRPr lang="en-US" altLang="ko-KR" sz="100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일</a:t>
                      </a:r>
                      <a:endParaRPr lang="en-US" altLang="ko-KR" sz="10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반</a:t>
                      </a:r>
                      <a:endParaRPr lang="en-US" altLang="ko-KR" sz="10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비</a:t>
                      </a:r>
                      <a:endParaRPr lang="en-US" altLang="ko-KR" sz="10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%</a:t>
                      </a:r>
                      <a:endParaRPr lang="ko-KR" altLang="en-US" sz="100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1)</a:t>
                      </a:r>
                      <a:r>
                        <a:rPr lang="ko-KR" altLang="en-US" sz="9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정산회계비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3%</a:t>
                      </a:r>
                      <a:endParaRPr 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 전체 사업비의 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3%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② </a:t>
                      </a: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정산회계비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③ </a:t>
                      </a:r>
                      <a:r>
                        <a:rPr lang="ko-KR" altLang="en-US" sz="9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사진영상촬영비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(60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만원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재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900" b="1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아름다운맵에서</a:t>
                      </a: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섭외한 전문사진영상촬영 팀에서 완성된 작품에 대한 </a:t>
                      </a:r>
                      <a:r>
                        <a:rPr lang="ko-KR" altLang="en-US" sz="9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촬영비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④ 홍보현수막제작비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⑤ 기타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주민설명회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프로그램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개막식 등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04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2)</a:t>
                      </a:r>
                      <a:r>
                        <a:rPr lang="ko-KR" altLang="en-US" sz="9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사진영상비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600,000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사진촬영 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300,000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영상촬영 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300,000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695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3)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홍보현수막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825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4)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기타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5898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소계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36096" y="309591"/>
            <a:ext cx="3578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rgbClr val="FF0000"/>
                </a:solidFill>
                <a:latin typeface="Arial"/>
                <a:cs typeface="Arial"/>
              </a:rPr>
              <a:t>1/2/</a:t>
            </a:r>
            <a:r>
              <a:rPr lang="en-US" altLang="ko-KR" sz="1400" dirty="0" smtClean="0">
                <a:solidFill>
                  <a:srgbClr val="FF0000"/>
                </a:solidFill>
              </a:rPr>
              <a:t>3</a:t>
            </a:r>
            <a:r>
              <a:rPr lang="ko-KR" altLang="en-US" sz="1400" dirty="0" smtClean="0">
                <a:solidFill>
                  <a:srgbClr val="FF0000"/>
                </a:solidFill>
              </a:rPr>
              <a:t>년에 대한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년차별</a:t>
            </a:r>
            <a:r>
              <a:rPr lang="ko-KR" altLang="en-US" sz="1400" dirty="0" smtClean="0">
                <a:solidFill>
                  <a:srgbClr val="FF0000"/>
                </a:solidFill>
              </a:rPr>
              <a:t> 계획을 작성 바람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73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9882890"/>
              </p:ext>
            </p:extLst>
          </p:nvPr>
        </p:nvGraphicFramePr>
        <p:xfrm>
          <a:off x="251520" y="688261"/>
          <a:ext cx="8640960" cy="5549051"/>
        </p:xfrm>
        <a:graphic>
          <a:graphicData uri="http://schemas.openxmlformats.org/drawingml/2006/table">
            <a:tbl>
              <a:tblPr/>
              <a:tblGrid>
                <a:gridCol w="720080"/>
                <a:gridCol w="1027470"/>
                <a:gridCol w="873775"/>
                <a:gridCol w="1672229"/>
                <a:gridCol w="373896"/>
                <a:gridCol w="1986755"/>
                <a:gridCol w="1986755"/>
              </a:tblGrid>
              <a:tr h="216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세부항목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금액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부가세 포함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산출내역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 율</a:t>
                      </a:r>
                    </a:p>
                  </a:txBody>
                  <a:tcPr marL="23004" marR="23004" marT="6360" marB="6360" anchor="ctr"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구분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참고사항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368067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IV.</a:t>
                      </a:r>
                      <a:endParaRPr 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사후관리비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5%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사후관리비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작품유지보수비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5%</a:t>
                      </a:r>
                      <a:endParaRPr lang="en-US" sz="900" b="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지 방 비</a:t>
                      </a:r>
                      <a:endParaRPr lang="ko-KR" altLang="en-US" sz="900" b="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① 전체 사업비의 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5%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② 향후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2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년간 </a:t>
                      </a: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지자체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 통장에서 관리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③ 작품 유지보수 비용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④ 지방비에서 지출 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※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재료 내구성 및 사후관리계획 등 중요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21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소계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98431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총계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100%</a:t>
                      </a:r>
                      <a:endParaRPr 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36096" y="309591"/>
            <a:ext cx="3578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rgbClr val="FF0000"/>
                </a:solidFill>
                <a:latin typeface="Arial"/>
                <a:cs typeface="Arial"/>
              </a:rPr>
              <a:t>1/2/</a:t>
            </a:r>
            <a:r>
              <a:rPr lang="en-US" altLang="ko-KR" sz="1400" dirty="0" smtClean="0">
                <a:solidFill>
                  <a:srgbClr val="FF0000"/>
                </a:solidFill>
              </a:rPr>
              <a:t>3</a:t>
            </a:r>
            <a:r>
              <a:rPr lang="ko-KR" altLang="en-US" sz="1400" dirty="0" smtClean="0">
                <a:solidFill>
                  <a:srgbClr val="FF0000"/>
                </a:solidFill>
              </a:rPr>
              <a:t>년에 대한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년차별</a:t>
            </a:r>
            <a:r>
              <a:rPr lang="ko-KR" altLang="en-US" sz="1400" dirty="0" smtClean="0">
                <a:solidFill>
                  <a:srgbClr val="FF0000"/>
                </a:solidFill>
              </a:rPr>
              <a:t> 계획을 작성 바람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90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039256"/>
              </p:ext>
            </p:extLst>
          </p:nvPr>
        </p:nvGraphicFramePr>
        <p:xfrm>
          <a:off x="251520" y="692693"/>
          <a:ext cx="8640960" cy="4968552"/>
        </p:xfrm>
        <a:graphic>
          <a:graphicData uri="http://schemas.openxmlformats.org/drawingml/2006/table">
            <a:tbl>
              <a:tblPr/>
              <a:tblGrid>
                <a:gridCol w="720080"/>
                <a:gridCol w="1364990"/>
                <a:gridCol w="819134"/>
                <a:gridCol w="521268"/>
                <a:gridCol w="1191471"/>
                <a:gridCol w="1005301"/>
                <a:gridCol w="1079766"/>
                <a:gridCol w="1265935"/>
                <a:gridCol w="673015"/>
              </a:tblGrid>
              <a:tr h="695226">
                <a:tc gridSpan="9"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100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1296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</a:t>
                      </a:r>
                      <a:endParaRPr lang="ko-KR" altLang="en-US" sz="105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050" b="1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재료명</a:t>
                      </a:r>
                      <a:r>
                        <a:rPr lang="en-US" altLang="ko-KR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품명</a:t>
                      </a:r>
                      <a:r>
                        <a:rPr lang="en-US" altLang="ko-KR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endParaRPr lang="ko-KR" altLang="en-US" sz="105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단가</a:t>
                      </a:r>
                      <a:endParaRPr lang="ko-KR" altLang="en-US" sz="105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수량</a:t>
                      </a:r>
                      <a:endParaRPr lang="ko-KR" altLang="en-US" sz="105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금액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원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5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제조사</a:t>
                      </a:r>
                      <a:endParaRPr lang="ko-KR" altLang="en-US" sz="105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모델명</a:t>
                      </a:r>
                      <a:endParaRPr lang="ko-KR" altLang="en-US" sz="105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규격</a:t>
                      </a:r>
                      <a:endParaRPr lang="ko-KR" altLang="en-US" sz="105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단위</a:t>
                      </a:r>
                      <a:endParaRPr lang="ko-KR" altLang="en-US" sz="105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25703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명패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스테인리스스틸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50,000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250,000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가나제조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NO.57-3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50X30X20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cm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226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입간</a:t>
                      </a:r>
                      <a:r>
                        <a:rPr lang="ko-KR" altLang="en-US" sz="100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판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석재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800,000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800,000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마을상사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NO.14356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100X200X30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cm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226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운반비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크레인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500,000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1,500,000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미술크레인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차</a:t>
                      </a:r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45-2341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350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ton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226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226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5423">
                <a:tc gridSpan="4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총계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179512" y="6093296"/>
            <a:ext cx="87129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시장동향을 반영하여 구체적이고 현실적으로 기입바람</a:t>
            </a:r>
            <a:r>
              <a:rPr lang="en-US" altLang="ko-KR" sz="1100" b="1" dirty="0">
                <a:latin typeface="+mj-ea"/>
                <a:ea typeface="+mj-ea"/>
              </a:rPr>
              <a:t>/ </a:t>
            </a:r>
            <a:r>
              <a:rPr lang="ko-KR" altLang="en-US" sz="1100" b="1" dirty="0" err="1">
                <a:latin typeface="+mj-ea"/>
                <a:ea typeface="+mj-ea"/>
              </a:rPr>
              <a:t>상기내용은</a:t>
            </a:r>
            <a:r>
              <a:rPr lang="ko-KR" altLang="en-US" sz="1100" b="1" dirty="0">
                <a:latin typeface="+mj-ea"/>
                <a:ea typeface="+mj-ea"/>
              </a:rPr>
              <a:t> 예시임</a:t>
            </a:r>
            <a:endParaRPr lang="ko-KR" altLang="en-US" sz="1100" dirty="0">
              <a:latin typeface="+mj-ea"/>
              <a:ea typeface="+mj-ea"/>
            </a:endParaRPr>
          </a:p>
          <a:p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예산심사가 함께 진행되므로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구체적인 </a:t>
            </a:r>
            <a:r>
              <a:rPr lang="ko-KR" altLang="en-US" sz="1100" b="1" dirty="0" err="1">
                <a:latin typeface="+mj-ea"/>
                <a:ea typeface="+mj-ea"/>
              </a:rPr>
              <a:t>재료명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단가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모델</a:t>
            </a:r>
            <a:r>
              <a:rPr lang="en-US" altLang="ko-KR" sz="1100" b="1" dirty="0">
                <a:latin typeface="+mj-ea"/>
                <a:ea typeface="+mj-ea"/>
              </a:rPr>
              <a:t>No. </a:t>
            </a:r>
            <a:r>
              <a:rPr lang="ko-KR" altLang="en-US" sz="1100" b="1" dirty="0">
                <a:latin typeface="+mj-ea"/>
                <a:ea typeface="+mj-ea"/>
              </a:rPr>
              <a:t>규격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재질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수량 등을 표기하기 바람</a:t>
            </a:r>
            <a:endParaRPr lang="ko-KR" altLang="en-US" sz="1100" dirty="0">
              <a:latin typeface="+mj-ea"/>
              <a:ea typeface="+mj-ea"/>
            </a:endParaRPr>
          </a:p>
          <a:p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과다 </a:t>
            </a:r>
            <a:r>
              <a:rPr lang="ko-KR" altLang="en-US" sz="1100" b="1" dirty="0" err="1">
                <a:latin typeface="+mj-ea"/>
                <a:ea typeface="+mj-ea"/>
              </a:rPr>
              <a:t>계상</a:t>
            </a:r>
            <a:r>
              <a:rPr lang="ko-KR" altLang="en-US" sz="1100" b="1" dirty="0">
                <a:latin typeface="+mj-ea"/>
                <a:ea typeface="+mj-ea"/>
              </a:rPr>
              <a:t> 시 선정 불가 </a:t>
            </a:r>
            <a:r>
              <a:rPr lang="ko-KR" altLang="en-US" sz="1100" b="1" dirty="0" smtClean="0">
                <a:latin typeface="+mj-ea"/>
                <a:ea typeface="+mj-ea"/>
              </a:rPr>
              <a:t>                                                                                 </a:t>
            </a:r>
            <a:r>
              <a:rPr lang="en-US" altLang="ko-KR" sz="1100" dirty="0" smtClean="0">
                <a:latin typeface="+mj-ea"/>
                <a:ea typeface="+mj-ea"/>
              </a:rPr>
              <a:t>※ </a:t>
            </a:r>
            <a:r>
              <a:rPr lang="ko-KR" altLang="en-US" sz="1100" dirty="0">
                <a:latin typeface="+mj-ea"/>
                <a:ea typeface="+mj-ea"/>
              </a:rPr>
              <a:t>작품의 수량만큼 페이지를 늘려서 작성바람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79512" y="855184"/>
            <a:ext cx="2271456" cy="341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02870">
              <a:lnSpc>
                <a:spcPct val="130000"/>
              </a:lnSpc>
            </a:pPr>
            <a:r>
              <a:rPr lang="ko-KR" altLang="en-US" sz="1400" dirty="0" smtClean="0">
                <a:latin typeface="+mj-ea"/>
                <a:ea typeface="+mj-ea"/>
              </a:rPr>
              <a:t>재료비 세부 예산안 예시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36096" y="309591"/>
            <a:ext cx="3578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rgbClr val="FF0000"/>
                </a:solidFill>
                <a:latin typeface="Arial"/>
                <a:cs typeface="Arial"/>
              </a:rPr>
              <a:t>1/2/</a:t>
            </a:r>
            <a:r>
              <a:rPr lang="en-US" altLang="ko-KR" sz="1400" dirty="0" smtClean="0">
                <a:solidFill>
                  <a:srgbClr val="FF0000"/>
                </a:solidFill>
              </a:rPr>
              <a:t>3</a:t>
            </a:r>
            <a:r>
              <a:rPr lang="ko-KR" altLang="en-US" sz="1400" dirty="0" smtClean="0">
                <a:solidFill>
                  <a:srgbClr val="FF0000"/>
                </a:solidFill>
              </a:rPr>
              <a:t>년에 대한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년차별</a:t>
            </a:r>
            <a:r>
              <a:rPr lang="ko-KR" altLang="en-US" sz="1400" dirty="0" smtClean="0">
                <a:solidFill>
                  <a:srgbClr val="FF0000"/>
                </a:solidFill>
              </a:rPr>
              <a:t> 계획을 작성 바람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02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1156</TotalTime>
  <Words>3623</Words>
  <Application>Microsoft Office PowerPoint</Application>
  <PresentationFormat>화면 슬라이드 쇼(4:3)</PresentationFormat>
  <Paragraphs>935</Paragraphs>
  <Slides>41</Slides>
  <Notes>34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41</vt:i4>
      </vt:variant>
    </vt:vector>
  </HeadingPairs>
  <TitlesOfParts>
    <vt:vector size="42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한국미술협회</dc:creator>
  <cp:lastModifiedBy>com</cp:lastModifiedBy>
  <cp:revision>327</cp:revision>
  <cp:lastPrinted>2016-01-28T04:19:58Z</cp:lastPrinted>
  <dcterms:created xsi:type="dcterms:W3CDTF">2015-02-02T00:26:31Z</dcterms:created>
  <dcterms:modified xsi:type="dcterms:W3CDTF">2017-03-14T05:33:39Z</dcterms:modified>
</cp:coreProperties>
</file>