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handoutMasterIdLst>
    <p:handoutMasterId r:id="rId29"/>
  </p:handoutMasterIdLst>
  <p:sldIdLst>
    <p:sldId id="313" r:id="rId2"/>
    <p:sldId id="314" r:id="rId3"/>
    <p:sldId id="289" r:id="rId4"/>
    <p:sldId id="315" r:id="rId5"/>
    <p:sldId id="317" r:id="rId6"/>
    <p:sldId id="318" r:id="rId7"/>
    <p:sldId id="319" r:id="rId8"/>
    <p:sldId id="320" r:id="rId9"/>
    <p:sldId id="321" r:id="rId10"/>
    <p:sldId id="322" r:id="rId11"/>
    <p:sldId id="323" r:id="rId12"/>
    <p:sldId id="324" r:id="rId13"/>
    <p:sldId id="325" r:id="rId14"/>
    <p:sldId id="326" r:id="rId15"/>
    <p:sldId id="327" r:id="rId16"/>
    <p:sldId id="328" r:id="rId17"/>
    <p:sldId id="329" r:id="rId18"/>
    <p:sldId id="330" r:id="rId19"/>
    <p:sldId id="331" r:id="rId20"/>
    <p:sldId id="332" r:id="rId21"/>
    <p:sldId id="342" r:id="rId22"/>
    <p:sldId id="337" r:id="rId23"/>
    <p:sldId id="338" r:id="rId24"/>
    <p:sldId id="339" r:id="rId25"/>
    <p:sldId id="340" r:id="rId26"/>
    <p:sldId id="341" r:id="rId27"/>
  </p:sldIdLst>
  <p:sldSz cx="9144000" cy="6858000" type="screen4x3"/>
  <p:notesSz cx="6807200" cy="99393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750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B4B98B0-60AC-42C2-AFA5-B58CD77FA1E5}" styleName="밝은 스타일 1 - 강조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C89EF96-8CEA-46FF-86C4-4CE0E7609802}" styleName="밝은 스타일 3 - 강조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155" autoAdjust="0"/>
    <p:restoredTop sz="94660"/>
  </p:normalViewPr>
  <p:slideViewPr>
    <p:cSldViewPr>
      <p:cViewPr>
        <p:scale>
          <a:sx n="110" d="100"/>
          <a:sy n="110" d="100"/>
        </p:scale>
        <p:origin x="-1932" y="-22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50206" cy="497204"/>
          </a:xfrm>
          <a:prstGeom prst="rect">
            <a:avLst/>
          </a:prstGeom>
        </p:spPr>
        <p:txBody>
          <a:bodyPr vert="horz" lIns="90818" tIns="45409" rIns="90818" bIns="45409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5420" y="1"/>
            <a:ext cx="2950206" cy="497204"/>
          </a:xfrm>
          <a:prstGeom prst="rect">
            <a:avLst/>
          </a:prstGeom>
        </p:spPr>
        <p:txBody>
          <a:bodyPr vert="horz" lIns="90818" tIns="45409" rIns="90818" bIns="45409" rtlCol="0"/>
          <a:lstStyle>
            <a:lvl1pPr algn="r">
              <a:defRPr sz="1200"/>
            </a:lvl1pPr>
          </a:lstStyle>
          <a:p>
            <a:fld id="{EEFEBE43-38A9-4ABF-92B8-7C8FF5BDFC86}" type="datetimeFigureOut">
              <a:rPr lang="ko-KR" altLang="en-US" smtClean="0"/>
              <a:pPr/>
              <a:t>2017-03-15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1" y="9440556"/>
            <a:ext cx="2950206" cy="497203"/>
          </a:xfrm>
          <a:prstGeom prst="rect">
            <a:avLst/>
          </a:prstGeom>
        </p:spPr>
        <p:txBody>
          <a:bodyPr vert="horz" lIns="90818" tIns="45409" rIns="90818" bIns="45409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5420" y="9440556"/>
            <a:ext cx="2950206" cy="497203"/>
          </a:xfrm>
          <a:prstGeom prst="rect">
            <a:avLst/>
          </a:prstGeom>
        </p:spPr>
        <p:txBody>
          <a:bodyPr vert="horz" lIns="90818" tIns="45409" rIns="90818" bIns="45409" rtlCol="0" anchor="b"/>
          <a:lstStyle>
            <a:lvl1pPr algn="r">
              <a:defRPr sz="1200"/>
            </a:lvl1pPr>
          </a:lstStyle>
          <a:p>
            <a:fld id="{F2A7E30B-3BE5-4A39-AE6C-163C3761377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5682006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57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6038" y="0"/>
            <a:ext cx="294957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D3E036-6C9B-45A3-BDF0-E32602373235}" type="datetimeFigureOut">
              <a:rPr lang="ko-KR" altLang="en-US" smtClean="0"/>
              <a:t>2017-03-15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6125"/>
            <a:ext cx="4965700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1038" y="4721225"/>
            <a:ext cx="5445125" cy="447198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40863"/>
            <a:ext cx="294957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6038" y="9440863"/>
            <a:ext cx="294957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AD4FD5-D435-4A64-99BD-AC316F6FD14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908011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80D092-F37F-4DCA-B3B7-249DBACCF463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4039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80D092-F37F-4DCA-B3B7-249DBACCF463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168540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80D092-F37F-4DCA-B3B7-249DBACCF463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4215839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80D092-F37F-4DCA-B3B7-249DBACCF463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522691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80D092-F37F-4DCA-B3B7-249DBACCF463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335916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80D092-F37F-4DCA-B3B7-249DBACCF463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8577318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80D092-F37F-4DCA-B3B7-249DBACCF463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683094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80D092-F37F-4DCA-B3B7-249DBACCF463}" type="slidenum">
              <a:rPr lang="ko-KR" altLang="en-US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2982679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80D092-F37F-4DCA-B3B7-249DBACCF463}" type="slidenum">
              <a:rPr lang="ko-KR" altLang="en-US" smtClean="0"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237745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80D092-F37F-4DCA-B3B7-249DBACCF463}" type="slidenum">
              <a:rPr lang="ko-KR" altLang="en-US" smtClean="0"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5019401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80D092-F37F-4DCA-B3B7-249DBACCF463}" type="slidenum">
              <a:rPr lang="ko-KR" altLang="en-US" smtClean="0"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0806174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80D092-F37F-4DCA-B3B7-249DBACCF463}" type="slidenum">
              <a:rPr lang="ko-KR" altLang="en-US" smtClean="0"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4576790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80D092-F37F-4DCA-B3B7-249DBACCF463}" type="slidenum">
              <a:rPr lang="ko-KR" altLang="en-US" smtClean="0"/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8746853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80D092-F37F-4DCA-B3B7-249DBACCF463}" type="slidenum">
              <a:rPr lang="ko-KR" altLang="en-US" smtClean="0"/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0126919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80D092-F37F-4DCA-B3B7-249DBACCF463}" type="slidenum">
              <a:rPr lang="ko-KR" altLang="en-US" smtClean="0"/>
              <a:t>18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8374249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80D092-F37F-4DCA-B3B7-249DBACCF463}" type="slidenum">
              <a:rPr lang="ko-KR" altLang="en-US" smtClean="0"/>
              <a:t>19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7859977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80D092-F37F-4DCA-B3B7-249DBACCF463}" type="slidenum">
              <a:rPr lang="ko-KR" altLang="en-US" smtClean="0"/>
              <a:t>20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2834443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80D092-F37F-4DCA-B3B7-249DBACCF463}" type="slidenum">
              <a:rPr lang="ko-KR" altLang="en-US" smtClean="0"/>
              <a:t>21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2107518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80D092-F37F-4DCA-B3B7-249DBACCF463}" type="slidenum">
              <a:rPr lang="ko-KR" altLang="en-US" smtClean="0"/>
              <a:t>22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4750634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80D092-F37F-4DCA-B3B7-249DBACCF463}" type="slidenum">
              <a:rPr lang="ko-KR" altLang="en-US" smtClean="0"/>
              <a:t>23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9867763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80D092-F37F-4DCA-B3B7-249DBACCF463}" type="slidenum">
              <a:rPr lang="ko-KR" altLang="en-US" smtClean="0"/>
              <a:t>24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2605295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80D092-F37F-4DCA-B3B7-249DBACCF463}" type="slidenum">
              <a:rPr lang="ko-KR" altLang="en-US" smtClean="0"/>
              <a:t>25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4829291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80D092-F37F-4DCA-B3B7-249DBACCF463}" type="slidenum">
              <a:rPr lang="ko-KR" altLang="en-US" smtClean="0"/>
              <a:t>26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664148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8043C-D4B9-46D5-9799-8FB3EBD00642}" type="datetimeFigureOut">
              <a:rPr lang="ko-KR" altLang="en-US" smtClean="0"/>
              <a:pPr/>
              <a:t>2017-03-15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22083-6BD1-4E25-93D1-5A5C3FB7A69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8043C-D4B9-46D5-9799-8FB3EBD00642}" type="datetimeFigureOut">
              <a:rPr lang="ko-KR" altLang="en-US" smtClean="0"/>
              <a:pPr/>
              <a:t>2017-03-15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22083-6BD1-4E25-93D1-5A5C3FB7A69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8043C-D4B9-46D5-9799-8FB3EBD00642}" type="datetimeFigureOut">
              <a:rPr lang="ko-KR" altLang="en-US" smtClean="0"/>
              <a:pPr/>
              <a:t>2017-03-15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22083-6BD1-4E25-93D1-5A5C3FB7A69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8043C-D4B9-46D5-9799-8FB3EBD00642}" type="datetimeFigureOut">
              <a:rPr lang="ko-KR" altLang="en-US" smtClean="0"/>
              <a:pPr/>
              <a:t>2017-03-15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22083-6BD1-4E25-93D1-5A5C3FB7A69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8043C-D4B9-46D5-9799-8FB3EBD00642}" type="datetimeFigureOut">
              <a:rPr lang="ko-KR" altLang="en-US" smtClean="0"/>
              <a:pPr/>
              <a:t>2017-03-15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22083-6BD1-4E25-93D1-5A5C3FB7A69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8043C-D4B9-46D5-9799-8FB3EBD00642}" type="datetimeFigureOut">
              <a:rPr lang="ko-KR" altLang="en-US" smtClean="0"/>
              <a:pPr/>
              <a:t>2017-03-15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22083-6BD1-4E25-93D1-5A5C3FB7A69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8043C-D4B9-46D5-9799-8FB3EBD00642}" type="datetimeFigureOut">
              <a:rPr lang="ko-KR" altLang="en-US" smtClean="0"/>
              <a:pPr/>
              <a:t>2017-03-15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22083-6BD1-4E25-93D1-5A5C3FB7A69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8043C-D4B9-46D5-9799-8FB3EBD00642}" type="datetimeFigureOut">
              <a:rPr lang="ko-KR" altLang="en-US" smtClean="0"/>
              <a:pPr/>
              <a:t>2017-03-15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22083-6BD1-4E25-93D1-5A5C3FB7A69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8043C-D4B9-46D5-9799-8FB3EBD00642}" type="datetimeFigureOut">
              <a:rPr lang="ko-KR" altLang="en-US" smtClean="0"/>
              <a:pPr/>
              <a:t>2017-03-15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22083-6BD1-4E25-93D1-5A5C3FB7A69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8043C-D4B9-46D5-9799-8FB3EBD00642}" type="datetimeFigureOut">
              <a:rPr lang="ko-KR" altLang="en-US" smtClean="0"/>
              <a:pPr/>
              <a:t>2017-03-15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22083-6BD1-4E25-93D1-5A5C3FB7A69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8043C-D4B9-46D5-9799-8FB3EBD00642}" type="datetimeFigureOut">
              <a:rPr lang="ko-KR" altLang="en-US" smtClean="0"/>
              <a:pPr/>
              <a:t>2017-03-15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22083-6BD1-4E25-93D1-5A5C3FB7A69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C8043C-D4B9-46D5-9799-8FB3EBD00642}" type="datetimeFigureOut">
              <a:rPr lang="ko-KR" altLang="en-US" smtClean="0"/>
              <a:pPr/>
              <a:t>2017-03-15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122083-6BD1-4E25-93D1-5A5C3FB7A69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43712924"/>
              </p:ext>
            </p:extLst>
          </p:nvPr>
        </p:nvGraphicFramePr>
        <p:xfrm>
          <a:off x="251519" y="1965633"/>
          <a:ext cx="8640962" cy="399405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50053"/>
                <a:gridCol w="1134123"/>
                <a:gridCol w="1102976"/>
                <a:gridCol w="1813381"/>
                <a:gridCol w="630029"/>
                <a:gridCol w="918111"/>
                <a:gridCol w="2592289"/>
              </a:tblGrid>
              <a:tr h="253911">
                <a:tc rowSpan="7">
                  <a:txBody>
                    <a:bodyPr/>
                    <a:lstStyle/>
                    <a:p>
                      <a:pPr algn="ctr"/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algn="ctr"/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algn="ctr"/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algn="ctr"/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algn="ctr"/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algn="ctr"/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algn="ctr"/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사</a:t>
                      </a:r>
                    </a:p>
                    <a:p>
                      <a:pPr algn="ctr"/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업</a:t>
                      </a:r>
                    </a:p>
                    <a:p>
                      <a:pPr algn="ctr"/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개</a:t>
                      </a:r>
                    </a:p>
                    <a:p>
                      <a:pPr algn="ctr"/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요</a:t>
                      </a:r>
                    </a:p>
                    <a:p>
                      <a:pPr algn="ctr"/>
                      <a:endParaRPr lang="ko-KR" altLang="en-US" sz="110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120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프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</a:t>
                      </a:r>
                      <a:r>
                        <a:rPr lang="ko-KR" altLang="en-US" sz="1100" b="1" kern="120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로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</a:t>
                      </a:r>
                      <a:r>
                        <a:rPr lang="ko-KR" altLang="en-US" sz="1100" b="1" kern="120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젝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</a:t>
                      </a:r>
                      <a:r>
                        <a:rPr lang="ko-KR" altLang="en-US" sz="1100" b="1" kern="120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트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명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5391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사 업 대 상 지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18207">
                <a:tc vMerge="1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사 업 대 상 지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주            소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※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서류심사 통과 후 장소심사가 진행되므로 구체적인 주소를 기입할 것</a:t>
                      </a:r>
                      <a:endParaRPr lang="ko-KR" altLang="en-US" sz="1100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5391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100" b="1" dirty="0" smtClean="0">
                          <a:latin typeface="+mj-ea"/>
                          <a:ea typeface="+mj-ea"/>
                        </a:rPr>
                        <a:t>사  업   기  간</a:t>
                      </a:r>
                      <a:endParaRPr lang="ko-KR" altLang="en-US" sz="1100" b="1" dirty="0">
                        <a:latin typeface="+mj-ea"/>
                        <a:ea typeface="+mj-ea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l"/>
                      <a:endParaRPr lang="ko-KR" altLang="en-US" sz="1100" b="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53911">
                <a:tc vMerge="1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사  업   예  산</a:t>
                      </a:r>
                    </a:p>
                    <a:p>
                      <a:pPr algn="l" latinLnBrk="1"/>
                      <a:endParaRPr lang="ko-KR" altLang="en-US" sz="1100" b="1" dirty="0">
                        <a:latin typeface="+mj-ea"/>
                        <a:ea typeface="+mj-ea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국             비</a:t>
                      </a:r>
                      <a:endParaRPr lang="ko-KR" altLang="en-US" sz="110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1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억 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6</a:t>
                      </a:r>
                      <a:r>
                        <a:rPr lang="ko-KR" altLang="en-US" sz="1100" kern="120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천만원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이내</a:t>
                      </a:r>
                      <a:endParaRPr lang="ko-KR" altLang="en-US" sz="1100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91109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지     방     비</a:t>
                      </a:r>
                    </a:p>
                    <a:p>
                      <a:pPr algn="l" latinLnBrk="1"/>
                      <a:endParaRPr lang="ko-KR" altLang="en-US" sz="1100" b="1" dirty="0">
                        <a:latin typeface="+mj-ea"/>
                        <a:ea typeface="+mj-ea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u="sng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</a:t>
                      </a:r>
                      <a:r>
                        <a:rPr lang="en-US" altLang="ko-KR" sz="1100" b="1" u="sng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                 </a:t>
                      </a: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원 </a:t>
                      </a:r>
                    </a:p>
                    <a:p>
                      <a:endParaRPr lang="en-US" altLang="ko-KR" sz="11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※ 1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억 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6</a:t>
                      </a:r>
                      <a:r>
                        <a:rPr lang="ko-KR" altLang="en-US" sz="1100" kern="120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천만원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이상 </a:t>
                      </a:r>
                      <a:r>
                        <a:rPr lang="ko-KR" altLang="en-US" sz="1100" kern="120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매칭</a:t>
                      </a:r>
                      <a:endParaRPr lang="ko-KR" altLang="en-US" sz="11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확보여부 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: </a:t>
                      </a:r>
                      <a:r>
                        <a:rPr lang="ko-KR" altLang="en-US" sz="1100" b="1" kern="120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기확보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(  ), 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추경확보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(  )</a:t>
                      </a:r>
                      <a:endParaRPr lang="ko-KR" altLang="en-US" sz="110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확보시기 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:       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년     월     일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(※ 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추경 확보 시기가 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2017. 6. 30 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이전만 가능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endParaRPr lang="ko-KR" altLang="en-US" sz="110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5391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100" b="1" dirty="0" smtClean="0">
                          <a:latin typeface="+mj-ea"/>
                          <a:ea typeface="+mj-ea"/>
                        </a:rPr>
                        <a:t>작  품   구  성</a:t>
                      </a:r>
                      <a:endParaRPr lang="ko-KR" altLang="en-US" sz="1100" b="1" dirty="0">
                        <a:latin typeface="+mj-ea"/>
                        <a:ea typeface="+mj-ea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>
                          <a:latin typeface="+mj-ea"/>
                          <a:ea typeface="+mj-ea"/>
                        </a:rPr>
                        <a:t>총</a:t>
                      </a:r>
                      <a:r>
                        <a:rPr lang="en-US" altLang="ko-KR" sz="1100" dirty="0" smtClean="0">
                          <a:latin typeface="+mj-ea"/>
                          <a:ea typeface="+mj-ea"/>
                        </a:rPr>
                        <a:t>(     )</a:t>
                      </a:r>
                      <a:r>
                        <a:rPr lang="ko-KR" altLang="en-US" sz="1100" dirty="0" smtClean="0">
                          <a:latin typeface="+mj-ea"/>
                          <a:ea typeface="+mj-ea"/>
                        </a:rPr>
                        <a:t>점</a:t>
                      </a:r>
                      <a:endParaRPr lang="ko-KR" altLang="en-US" sz="1100" dirty="0">
                        <a:latin typeface="+mj-ea"/>
                        <a:ea typeface="+mj-ea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평면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․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부조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(     )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점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입체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․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조각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(     )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점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기타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(     )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점 </a:t>
                      </a:r>
                      <a:endParaRPr lang="ko-KR" altLang="en-US" sz="1100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53911">
                <a:tc rowSpan="5">
                  <a:txBody>
                    <a:bodyPr/>
                    <a:lstStyle/>
                    <a:p>
                      <a:pPr algn="ctr"/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algn="ctr"/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algn="ctr"/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신</a:t>
                      </a:r>
                    </a:p>
                    <a:p>
                      <a:pPr algn="ctr"/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청</a:t>
                      </a:r>
                    </a:p>
                    <a:p>
                      <a:pPr algn="ctr"/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주</a:t>
                      </a:r>
                    </a:p>
                    <a:p>
                      <a:pPr algn="ctr"/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체</a:t>
                      </a:r>
                      <a:endParaRPr lang="ko-KR" altLang="en-US" sz="110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rowSpan="5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지     자     체</a:t>
                      </a:r>
                    </a:p>
                    <a:p>
                      <a:pPr algn="l" latinLnBrk="1"/>
                      <a:endParaRPr lang="ko-KR" altLang="en-US" sz="1100" b="1" dirty="0">
                        <a:latin typeface="+mj-ea"/>
                        <a:ea typeface="+mj-ea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지  자  체  명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담 당 부 서 </a:t>
                      </a:r>
                      <a:endParaRPr lang="ko-KR" altLang="en-US" sz="1100" b="0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ko-KR" altLang="en-US" sz="1100" b="0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4519">
                <a:tc vMerge="1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지자체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  주소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0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53911">
                <a:tc vMerge="1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sz="120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담당자   성명</a:t>
                      </a:r>
                      <a:endParaRPr lang="ko-KR" altLang="en-US" sz="1100" b="0" dirty="0">
                        <a:latin typeface="+mj-ea"/>
                        <a:ea typeface="+mj-ea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latinLnBrk="1"/>
                      <a:endParaRPr lang="ko-KR" altLang="en-US" sz="1100" dirty="0">
                        <a:latin typeface="+mj-ea"/>
                        <a:ea typeface="+mj-ea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100" b="0" dirty="0" smtClean="0">
                          <a:latin typeface="+mj-ea"/>
                          <a:ea typeface="+mj-ea"/>
                        </a:rPr>
                        <a:t>직         위</a:t>
                      </a:r>
                      <a:endParaRPr lang="ko-KR" altLang="en-US" sz="1100" b="0" dirty="0">
                        <a:latin typeface="+mj-ea"/>
                        <a:ea typeface="+mj-ea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dirty="0">
                        <a:latin typeface="+mj-ea"/>
                        <a:ea typeface="+mj-ea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3911">
                <a:tc vMerge="1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sz="120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전            화 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latinLnBrk="1"/>
                      <a:endParaRPr lang="ko-KR" altLang="en-US" sz="1100" dirty="0">
                        <a:latin typeface="+mj-ea"/>
                        <a:ea typeface="+mj-ea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이 동 전 화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dirty="0">
                        <a:latin typeface="+mj-ea"/>
                        <a:ea typeface="+mj-ea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3864">
                <a:tc vMerge="1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이    메     일 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latinLnBrk="1"/>
                      <a:endParaRPr lang="ko-KR" altLang="en-US" sz="1100" dirty="0">
                        <a:latin typeface="+mj-ea"/>
                        <a:ea typeface="+mj-ea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팩        </a:t>
                      </a: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스</a:t>
                      </a:r>
                      <a:endParaRPr lang="ko-KR" altLang="en-US" sz="1100" b="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dirty="0">
                        <a:latin typeface="+mj-ea"/>
                        <a:ea typeface="+mj-ea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92067572"/>
              </p:ext>
            </p:extLst>
          </p:nvPr>
        </p:nvGraphicFramePr>
        <p:xfrm>
          <a:off x="5076056" y="1340768"/>
          <a:ext cx="3753750" cy="359664"/>
        </p:xfrm>
        <a:graphic>
          <a:graphicData uri="http://schemas.openxmlformats.org/drawingml/2006/table">
            <a:tbl>
              <a:tblPr/>
              <a:tblGrid>
                <a:gridCol w="753443"/>
                <a:gridCol w="992822"/>
                <a:gridCol w="779839"/>
                <a:gridCol w="1227646"/>
              </a:tblGrid>
              <a:tr h="142876">
                <a:tc>
                  <a:txBody>
                    <a:bodyPr/>
                    <a:lstStyle/>
                    <a:p>
                      <a:pPr marL="0" marR="0" algn="di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접수일자</a:t>
                      </a:r>
                    </a:p>
                  </a:txBody>
                  <a:tcPr marL="45720" marR="45720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2017. 4.    . </a:t>
                      </a:r>
                      <a:endParaRPr 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5720" marR="45720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di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접수번호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5720" marR="45720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dirty="0" smtClean="0">
                          <a:solidFill>
                            <a:srgbClr val="FFA500"/>
                          </a:solidFill>
                          <a:latin typeface="+mj-ea"/>
                          <a:ea typeface="+mj-ea"/>
                        </a:rPr>
                        <a:t>※</a:t>
                      </a:r>
                      <a:r>
                        <a:rPr lang="ko-KR" altLang="en-US" sz="1100" dirty="0" smtClean="0">
                          <a:solidFill>
                            <a:srgbClr val="FFA500"/>
                          </a:solidFill>
                          <a:latin typeface="+mj-ea"/>
                          <a:ea typeface="+mj-ea"/>
                        </a:rPr>
                        <a:t>기입하지 않음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5720" marR="45720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직사각형 5"/>
          <p:cNvSpPr/>
          <p:nvPr/>
        </p:nvSpPr>
        <p:spPr>
          <a:xfrm>
            <a:off x="357190" y="285728"/>
            <a:ext cx="707233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600" b="1" dirty="0" smtClean="0">
                <a:latin typeface="+mj-ea"/>
                <a:ea typeface="+mj-ea"/>
              </a:rPr>
              <a:t>2017</a:t>
            </a:r>
            <a:r>
              <a:rPr lang="ko-KR" altLang="en-US" sz="1600" b="1" dirty="0" smtClean="0">
                <a:latin typeface="+mj-ea"/>
                <a:ea typeface="+mj-ea"/>
              </a:rPr>
              <a:t>마을미술프로젝트</a:t>
            </a:r>
            <a:endParaRPr lang="ko-KR" altLang="en-US" sz="1600" dirty="0">
              <a:latin typeface="+mj-ea"/>
              <a:ea typeface="+mj-ea"/>
            </a:endParaRPr>
          </a:p>
          <a:p>
            <a:r>
              <a:rPr lang="ko-KR" altLang="en-US" sz="1600" b="1" dirty="0" smtClean="0">
                <a:solidFill>
                  <a:srgbClr val="0070C0"/>
                </a:solidFill>
                <a:latin typeface="+mj-ea"/>
                <a:ea typeface="+mj-ea"/>
              </a:rPr>
              <a:t>공모</a:t>
            </a:r>
            <a:r>
              <a:rPr lang="en-US" altLang="ko-KR" sz="1600" b="1" dirty="0">
                <a:solidFill>
                  <a:srgbClr val="0070C0"/>
                </a:solidFill>
                <a:latin typeface="+mj-ea"/>
                <a:ea typeface="+mj-ea"/>
              </a:rPr>
              <a:t>2</a:t>
            </a:r>
            <a:r>
              <a:rPr lang="en-US" altLang="ko-KR" sz="1600" b="1" dirty="0" smtClean="0">
                <a:solidFill>
                  <a:srgbClr val="0070C0"/>
                </a:solidFill>
                <a:latin typeface="+mj-ea"/>
                <a:ea typeface="+mj-ea"/>
              </a:rPr>
              <a:t>. </a:t>
            </a:r>
            <a:r>
              <a:rPr lang="ko-KR" altLang="en-US" sz="1600" b="1" dirty="0" err="1" smtClean="0">
                <a:solidFill>
                  <a:srgbClr val="0070C0"/>
                </a:solidFill>
                <a:latin typeface="+mj-ea"/>
                <a:ea typeface="+mj-ea"/>
              </a:rPr>
              <a:t>단년도</a:t>
            </a:r>
            <a:r>
              <a:rPr lang="ko-KR" altLang="en-US" sz="1600" b="1" dirty="0" smtClean="0">
                <a:solidFill>
                  <a:srgbClr val="0070C0"/>
                </a:solidFill>
                <a:latin typeface="+mj-ea"/>
                <a:ea typeface="+mj-ea"/>
              </a:rPr>
              <a:t> 자유제안 사업 </a:t>
            </a:r>
            <a:r>
              <a:rPr lang="en-US" altLang="ko-KR" sz="1600" b="1" dirty="0" smtClean="0">
                <a:solidFill>
                  <a:srgbClr val="0070C0"/>
                </a:solidFill>
                <a:latin typeface="+mj-ea"/>
                <a:ea typeface="+mj-ea"/>
              </a:rPr>
              <a:t>- 〈</a:t>
            </a:r>
            <a:r>
              <a:rPr lang="ko-KR" altLang="en-US" sz="1600" b="1" dirty="0">
                <a:solidFill>
                  <a:srgbClr val="0070C0"/>
                </a:solidFill>
                <a:latin typeface="+mj-ea"/>
              </a:rPr>
              <a:t>자유제안 </a:t>
            </a:r>
            <a:r>
              <a:rPr lang="ko-KR" altLang="en-US" sz="1600" b="1" dirty="0" smtClean="0">
                <a:solidFill>
                  <a:srgbClr val="0070C0"/>
                </a:solidFill>
                <a:latin typeface="+mj-ea"/>
              </a:rPr>
              <a:t>프로젝트</a:t>
            </a:r>
            <a:r>
              <a:rPr lang="en-US" altLang="ko-KR" sz="1600" b="1" dirty="0" smtClean="0">
                <a:solidFill>
                  <a:srgbClr val="0070C0"/>
                </a:solidFill>
                <a:latin typeface="+mj-ea"/>
                <a:ea typeface="+mj-ea"/>
              </a:rPr>
              <a:t>〉</a:t>
            </a:r>
          </a:p>
          <a:p>
            <a:r>
              <a:rPr lang="en-US" altLang="ko-KR" sz="2400" b="1" dirty="0" smtClean="0">
                <a:latin typeface="+mj-ea"/>
              </a:rPr>
              <a:t>&lt;</a:t>
            </a:r>
            <a:r>
              <a:rPr lang="ko-KR" altLang="en-US" sz="2400" b="1" dirty="0" smtClean="0">
                <a:latin typeface="+mj-ea"/>
              </a:rPr>
              <a:t>프로젝트</a:t>
            </a:r>
            <a:r>
              <a:rPr lang="en-US" altLang="ko-KR" sz="2400" b="1" dirty="0" smtClean="0">
                <a:latin typeface="+mj-ea"/>
              </a:rPr>
              <a:t>(</a:t>
            </a:r>
            <a:r>
              <a:rPr lang="ko-KR" altLang="en-US" sz="2400" b="1" dirty="0" smtClean="0">
                <a:latin typeface="+mj-ea"/>
              </a:rPr>
              <a:t>장소</a:t>
            </a:r>
            <a:r>
              <a:rPr lang="en-US" altLang="ko-KR" sz="2400" b="1" dirty="0" smtClean="0">
                <a:latin typeface="+mj-ea"/>
              </a:rPr>
              <a:t>+</a:t>
            </a:r>
            <a:r>
              <a:rPr lang="ko-KR" altLang="en-US" sz="2400" b="1" dirty="0" smtClean="0">
                <a:latin typeface="+mj-ea"/>
              </a:rPr>
              <a:t>작품</a:t>
            </a:r>
            <a:r>
              <a:rPr lang="en-US" altLang="ko-KR" sz="2400" b="1" dirty="0" smtClean="0">
                <a:latin typeface="+mj-ea"/>
              </a:rPr>
              <a:t>)&gt; </a:t>
            </a:r>
            <a:r>
              <a:rPr lang="ko-KR" altLang="en-US" sz="2400" b="1" dirty="0" smtClean="0">
                <a:latin typeface="+mj-ea"/>
              </a:rPr>
              <a:t>공모신청서</a:t>
            </a:r>
            <a:endParaRPr lang="ko-KR" altLang="en-US" sz="2400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109222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36542740"/>
              </p:ext>
            </p:extLst>
          </p:nvPr>
        </p:nvGraphicFramePr>
        <p:xfrm>
          <a:off x="251520" y="404668"/>
          <a:ext cx="8640959" cy="4431081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55124"/>
                <a:gridCol w="1507808"/>
                <a:gridCol w="1491242"/>
                <a:gridCol w="886386"/>
                <a:gridCol w="3600399"/>
              </a:tblGrid>
              <a:tr h="327162">
                <a:tc rowSpan="9">
                  <a:txBody>
                    <a:bodyPr/>
                    <a:lstStyle/>
                    <a:p>
                      <a:pPr algn="ctr"/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algn="ctr"/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algn="ctr"/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algn="ctr"/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algn="ctr"/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algn="ctr"/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algn="ctr"/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신</a:t>
                      </a:r>
                    </a:p>
                    <a:p>
                      <a:pPr algn="ctr"/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청</a:t>
                      </a:r>
                    </a:p>
                    <a:p>
                      <a:pPr algn="ctr"/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주</a:t>
                      </a:r>
                    </a:p>
                    <a:p>
                      <a:pPr algn="ctr"/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체</a:t>
                      </a:r>
                      <a:endParaRPr lang="ko-KR" altLang="en-US" sz="1100" b="1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rowSpan="9">
                  <a:txBody>
                    <a:bodyPr/>
                    <a:lstStyle/>
                    <a:p>
                      <a:pPr algn="ctr"/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algn="ctr"/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algn="ctr"/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algn="ctr"/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algn="ctr"/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algn="ctr"/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algn="ctr"/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작   가   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팀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endParaRPr lang="ko-KR" altLang="en-US" sz="1100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algn="l" latinLnBrk="1"/>
                      <a:endParaRPr lang="ko-KR" altLang="en-US" sz="1100" b="1" dirty="0">
                        <a:latin typeface="+mn-ea"/>
                        <a:ea typeface="+mn-ea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작   가   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팀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endParaRPr lang="ko-KR" altLang="en-US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팀      명</a:t>
                      </a:r>
                      <a:endParaRPr lang="ko-KR" altLang="en-US" sz="11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4909">
                <a:tc vMerge="1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0" kern="1200" dirty="0" smtClean="0">
                        <a:solidFill>
                          <a:schemeClr val="tx1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구성원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: 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총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   )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명 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(※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행정담당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(1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명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) 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포함 최소 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5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명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회화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   )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명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조각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․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설치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   )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명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건축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   )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명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디자인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   )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명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기타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   )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명 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00480">
                <a:tc vMerge="1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sz="120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latin typeface="+mn-ea"/>
                          <a:ea typeface="+mn-ea"/>
                        </a:rPr>
                        <a:t>대    표    자</a:t>
                      </a:r>
                      <a:endParaRPr lang="ko-KR" altLang="en-US" sz="1100" b="1" dirty="0">
                        <a:latin typeface="+mn-ea"/>
                        <a:ea typeface="+mn-ea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성     명</a:t>
                      </a:r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048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주     소</a:t>
                      </a:r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048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연 </a:t>
                      </a:r>
                      <a:r>
                        <a:rPr lang="ko-KR" altLang="en-US" sz="1100" dirty="0" err="1" smtClean="0">
                          <a:latin typeface="+mn-ea"/>
                          <a:ea typeface="+mn-ea"/>
                        </a:rPr>
                        <a:t>락</a:t>
                      </a:r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 처</a:t>
                      </a:r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048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이 메 일</a:t>
                      </a:r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0480">
                <a:tc vMerge="1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sz="120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행  정  담  당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성    명</a:t>
                      </a:r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0480">
                <a:tc vMerge="1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0" kern="1200" dirty="0" smtClean="0">
                        <a:solidFill>
                          <a:schemeClr val="tx1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연 </a:t>
                      </a:r>
                      <a:r>
                        <a:rPr lang="ko-KR" altLang="en-US" sz="1100" dirty="0" err="1" smtClean="0">
                          <a:latin typeface="+mn-ea"/>
                          <a:ea typeface="+mn-ea"/>
                        </a:rPr>
                        <a:t>락</a:t>
                      </a:r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 처</a:t>
                      </a:r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048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0" kern="1200" dirty="0" smtClean="0">
                        <a:solidFill>
                          <a:schemeClr val="tx1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이 메 일</a:t>
                      </a:r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67052">
                <a:tc>
                  <a:txBody>
                    <a:bodyPr/>
                    <a:lstStyle/>
                    <a:p>
                      <a:pPr algn="ctr" latinLnBrk="1"/>
                      <a:endParaRPr lang="en-US" altLang="ko-KR" sz="1100" b="1" dirty="0" smtClean="0">
                        <a:latin typeface="+mn-ea"/>
                        <a:ea typeface="+mn-ea"/>
                      </a:endParaRPr>
                    </a:p>
                    <a:p>
                      <a:pPr algn="ctr" latinLnBrk="1"/>
                      <a:endParaRPr lang="en-US" altLang="ko-KR" sz="1100" b="1" dirty="0" smtClean="0"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ko-KR" altLang="en-US" sz="1100" b="1" dirty="0" smtClean="0">
                          <a:latin typeface="+mn-ea"/>
                          <a:ea typeface="+mn-ea"/>
                        </a:rPr>
                        <a:t>첨</a:t>
                      </a:r>
                      <a:endParaRPr lang="en-US" altLang="ko-KR" sz="1100" b="1" dirty="0" smtClean="0"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ko-KR" altLang="en-US" sz="1100" b="1" dirty="0" smtClean="0">
                          <a:latin typeface="+mn-ea"/>
                          <a:ea typeface="+mn-ea"/>
                        </a:rPr>
                        <a:t>부</a:t>
                      </a:r>
                      <a:endParaRPr lang="en-US" altLang="ko-KR" sz="1100" b="1" dirty="0" smtClean="0"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ko-KR" altLang="en-US" sz="1100" b="1" dirty="0" smtClean="0">
                          <a:latin typeface="+mn-ea"/>
                          <a:ea typeface="+mn-ea"/>
                        </a:rPr>
                        <a:t>자</a:t>
                      </a:r>
                      <a:endParaRPr lang="en-US" altLang="ko-KR" sz="1100" b="1" dirty="0" smtClean="0"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ko-KR" altLang="en-US" sz="1100" b="1" dirty="0" err="1" smtClean="0">
                          <a:latin typeface="+mn-ea"/>
                          <a:ea typeface="+mn-ea"/>
                        </a:rPr>
                        <a:t>료</a:t>
                      </a:r>
                      <a:endParaRPr lang="en-US" altLang="ko-KR" sz="1100" b="1" dirty="0" smtClean="0">
                        <a:latin typeface="+mn-ea"/>
                        <a:ea typeface="+mn-ea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1. 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사업계획서</a:t>
                      </a:r>
                    </a:p>
                    <a:p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2. 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참여작가 이력서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붙임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1)</a:t>
                      </a:r>
                      <a:endParaRPr lang="ko-KR" altLang="en-US" sz="1100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3. 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장소사용승인서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붙임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2) </a:t>
                      </a:r>
                    </a:p>
                    <a:p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4.</a:t>
                      </a:r>
                      <a:r>
                        <a:rPr lang="en-US" altLang="ko-KR" sz="1100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주민 동의서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붙임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3)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endParaRPr lang="en-US" altLang="ko-KR" sz="1100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5. </a:t>
                      </a:r>
                      <a:r>
                        <a:rPr lang="ko-KR" altLang="en-US" sz="1100" kern="12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지자체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협조 서명서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붙임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4)</a:t>
                      </a:r>
                      <a:endParaRPr lang="ko-KR" altLang="en-US" sz="1100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6. 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작가 협조 서명서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붙임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5)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7. CD 1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장 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100" b="1" u="sng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100" b="1" u="sng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사업계획서 포함한 제출서류 모두 첨부</a:t>
                      </a:r>
                      <a:r>
                        <a:rPr lang="en-US" altLang="ko-KR" sz="1100" b="1" u="sng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endParaRPr lang="ko-KR" altLang="en-US" sz="1100" b="1" u="sng" kern="1200" dirty="0" smtClean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461656" y="5107831"/>
            <a:ext cx="8286808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ko-KR" sz="11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ea"/>
                <a:ea typeface="+mj-ea"/>
              </a:rPr>
              <a:t>위 신청서에 기재된 내용과 첨부 자료는 모두 사실임을 확인하며</a:t>
            </a:r>
            <a:r>
              <a:rPr kumimoji="1" lang="en-US" altLang="ko-KR" sz="11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ea"/>
                <a:ea typeface="+mj-ea"/>
              </a:rPr>
              <a:t>,</a:t>
            </a:r>
            <a:r>
              <a:rPr kumimoji="1" lang="ko-KR" sz="11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ea"/>
                <a:ea typeface="+mj-ea"/>
              </a:rPr>
              <a:t> </a:t>
            </a:r>
            <a:endParaRPr kumimoji="1" lang="en-US" altLang="ko-KR" sz="11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+mj-ea"/>
              <a:ea typeface="+mj-ea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ea"/>
                <a:ea typeface="+mj-ea"/>
              </a:rPr>
              <a:t>2017</a:t>
            </a:r>
            <a:r>
              <a:rPr kumimoji="1" lang="ko-KR" sz="11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ea"/>
                <a:ea typeface="+mj-ea"/>
              </a:rPr>
              <a:t>마을미술프로젝트 </a:t>
            </a:r>
            <a:r>
              <a:rPr kumimoji="1" lang="ko-KR" altLang="ko-KR" sz="11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ea"/>
                <a:ea typeface="+mj-ea"/>
              </a:rPr>
              <a:t>&lt;</a:t>
            </a:r>
            <a:r>
              <a:rPr kumimoji="1" lang="ko-KR" sz="11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ea"/>
                <a:ea typeface="+mj-ea"/>
              </a:rPr>
              <a:t>공모</a:t>
            </a:r>
            <a:r>
              <a:rPr kumimoji="1" lang="en-US" altLang="ko-KR" sz="11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ea"/>
                <a:ea typeface="+mj-ea"/>
              </a:rPr>
              <a:t>2</a:t>
            </a:r>
            <a:r>
              <a:rPr kumimoji="1" lang="ko-KR" altLang="ko-KR" sz="11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ea"/>
                <a:ea typeface="+mj-ea"/>
              </a:rPr>
              <a:t>.</a:t>
            </a:r>
            <a:r>
              <a:rPr kumimoji="1" lang="ko-KR" altLang="en-US" sz="11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+mj-ea"/>
                <a:ea typeface="+mj-ea"/>
              </a:rPr>
              <a:t>단년도</a:t>
            </a:r>
            <a:r>
              <a:rPr kumimoji="1" lang="ko-KR" altLang="en-US" sz="11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ea"/>
                <a:ea typeface="+mj-ea"/>
              </a:rPr>
              <a:t> 자유제안 사업 </a:t>
            </a:r>
            <a:r>
              <a:rPr kumimoji="1" lang="en-US" altLang="ko-KR" sz="11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ea"/>
                <a:ea typeface="+mj-ea"/>
              </a:rPr>
              <a:t>– </a:t>
            </a:r>
            <a:r>
              <a:rPr kumimoji="1" lang="ko-KR" altLang="en-US" sz="11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ea"/>
                <a:ea typeface="+mj-ea"/>
              </a:rPr>
              <a:t>자유제안 프로젝트</a:t>
            </a:r>
            <a:r>
              <a:rPr kumimoji="1" lang="ko-KR" altLang="ko-KR" sz="11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ea"/>
                <a:ea typeface="+mj-ea"/>
              </a:rPr>
              <a:t>&gt;</a:t>
            </a:r>
            <a:r>
              <a:rPr kumimoji="1" lang="ko-KR" altLang="en-US" sz="11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ea"/>
                <a:ea typeface="+mj-ea"/>
              </a:rPr>
              <a:t>을</a:t>
            </a:r>
            <a:r>
              <a:rPr kumimoji="1" lang="ko-KR" sz="11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ea"/>
                <a:ea typeface="+mj-ea"/>
              </a:rPr>
              <a:t> 신청합니다</a:t>
            </a:r>
            <a:r>
              <a:rPr kumimoji="1" lang="ko-KR" altLang="ko-KR" sz="11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j-ea"/>
                <a:ea typeface="+mj-ea"/>
              </a:rPr>
              <a:t>.</a:t>
            </a:r>
            <a:endParaRPr kumimoji="1" lang="en-US" altLang="ko-KR" sz="11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+mj-ea"/>
              <a:ea typeface="+mj-ea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en-US" altLang="ko-KR" sz="1100" b="1" dirty="0">
              <a:solidFill>
                <a:srgbClr val="000000"/>
              </a:solidFill>
              <a:latin typeface="+mj-ea"/>
              <a:ea typeface="+mj-ea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b="1" dirty="0" smtClean="0">
                <a:solidFill>
                  <a:srgbClr val="000000"/>
                </a:solidFill>
                <a:latin typeface="+mj-ea"/>
                <a:ea typeface="+mj-ea"/>
              </a:rPr>
              <a:t>2017</a:t>
            </a:r>
            <a:r>
              <a:rPr kumimoji="1" lang="ko-KR" altLang="en-US" sz="1100" b="1" dirty="0" smtClean="0">
                <a:solidFill>
                  <a:srgbClr val="000000"/>
                </a:solidFill>
                <a:latin typeface="+mj-ea"/>
                <a:ea typeface="+mj-ea"/>
              </a:rPr>
              <a:t>년  </a:t>
            </a:r>
            <a:r>
              <a:rPr kumimoji="1" lang="en-US" altLang="ko-KR" sz="1100" b="1" dirty="0" smtClean="0">
                <a:solidFill>
                  <a:srgbClr val="000000"/>
                </a:solidFill>
                <a:latin typeface="+mj-ea"/>
                <a:ea typeface="+mj-ea"/>
              </a:rPr>
              <a:t>4</a:t>
            </a:r>
            <a:r>
              <a:rPr kumimoji="1" lang="ko-KR" altLang="en-US" sz="1100" b="1" dirty="0" smtClean="0">
                <a:solidFill>
                  <a:srgbClr val="000000"/>
                </a:solidFill>
                <a:latin typeface="+mj-ea"/>
                <a:ea typeface="+mj-ea"/>
              </a:rPr>
              <a:t>월   일</a:t>
            </a:r>
            <a:r>
              <a:rPr kumimoji="1" lang="en-US" altLang="ko-KR" sz="1100" b="1" dirty="0" smtClean="0">
                <a:solidFill>
                  <a:srgbClr val="000000"/>
                </a:solidFill>
                <a:latin typeface="+mj-ea"/>
              </a:rPr>
              <a:t> </a:t>
            </a:r>
            <a:endParaRPr kumimoji="1" lang="en-US" altLang="ko-KR" sz="11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+mj-ea"/>
              <a:ea typeface="+mj-ea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4143372" y="5661248"/>
            <a:ext cx="4572000" cy="1107996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/>
            <a:r>
              <a:rPr lang="ko-KR" altLang="en-US" sz="1100" b="1" dirty="0" err="1">
                <a:latin typeface="+mj-ea"/>
                <a:ea typeface="+mj-ea"/>
              </a:rPr>
              <a:t>지자체</a:t>
            </a:r>
            <a:r>
              <a:rPr lang="ko-KR" altLang="en-US" sz="1100" b="1" dirty="0">
                <a:latin typeface="+mj-ea"/>
                <a:ea typeface="+mj-ea"/>
              </a:rPr>
              <a:t> </a:t>
            </a:r>
            <a:r>
              <a:rPr lang="ko-KR" altLang="en-US" sz="1100" b="1" dirty="0" smtClean="0">
                <a:latin typeface="+mj-ea"/>
                <a:ea typeface="+mj-ea"/>
              </a:rPr>
              <a:t>단체장 </a:t>
            </a:r>
            <a:r>
              <a:rPr lang="en-US" altLang="ko-KR" sz="1100" b="1" dirty="0" smtClean="0">
                <a:latin typeface="+mj-ea"/>
                <a:ea typeface="+mj-ea"/>
              </a:rPr>
              <a:t>:</a:t>
            </a:r>
            <a:r>
              <a:rPr lang="ko-KR" altLang="en-US" sz="1100" b="1" dirty="0" smtClean="0">
                <a:latin typeface="+mj-ea"/>
                <a:ea typeface="+mj-ea"/>
              </a:rPr>
              <a:t> </a:t>
            </a:r>
            <a:r>
              <a:rPr lang="en-US" altLang="ko-KR" sz="1100" b="1" u="sng" dirty="0" smtClean="0">
                <a:latin typeface="+mj-ea"/>
                <a:ea typeface="+mj-ea"/>
              </a:rPr>
              <a:t>                 </a:t>
            </a:r>
            <a:r>
              <a:rPr lang="en-US" altLang="ko-KR" sz="1100" b="1" u="sng" dirty="0" smtClean="0">
                <a:latin typeface="+mj-ea"/>
                <a:ea typeface="+mj-ea"/>
                <a:sym typeface="Wingdings" pitchFamily="2" charset="2"/>
              </a:rPr>
              <a:t>(</a:t>
            </a:r>
            <a:r>
              <a:rPr lang="ko-KR" altLang="en-US" sz="1100" b="1" u="sng" dirty="0" smtClean="0">
                <a:latin typeface="+mj-ea"/>
                <a:ea typeface="+mj-ea"/>
                <a:sym typeface="Wingdings" pitchFamily="2" charset="2"/>
              </a:rPr>
              <a:t>관인</a:t>
            </a:r>
            <a:r>
              <a:rPr lang="en-US" altLang="ko-KR" sz="1100" b="1" u="sng" dirty="0" smtClean="0">
                <a:latin typeface="+mj-ea"/>
                <a:ea typeface="+mj-ea"/>
                <a:sym typeface="Wingdings" pitchFamily="2" charset="2"/>
              </a:rPr>
              <a:t>)</a:t>
            </a:r>
          </a:p>
          <a:p>
            <a:pPr algn="r"/>
            <a:r>
              <a:rPr lang="ko-KR" altLang="en-US" sz="1100" b="1" dirty="0" smtClean="0">
                <a:latin typeface="+mj-ea"/>
                <a:ea typeface="+mj-ea"/>
                <a:sym typeface="Wingdings" pitchFamily="2" charset="2"/>
              </a:rPr>
              <a:t>팀 대표자 </a:t>
            </a:r>
            <a:r>
              <a:rPr lang="en-US" altLang="ko-KR" sz="1100" b="1" dirty="0" smtClean="0">
                <a:latin typeface="+mj-ea"/>
                <a:ea typeface="+mj-ea"/>
                <a:sym typeface="Wingdings" pitchFamily="2" charset="2"/>
              </a:rPr>
              <a:t>: </a:t>
            </a:r>
            <a:r>
              <a:rPr lang="en-US" altLang="ko-KR" sz="1100" b="1" u="sng" dirty="0" smtClean="0">
                <a:latin typeface="+mj-ea"/>
                <a:ea typeface="+mj-ea"/>
                <a:sym typeface="Wingdings" pitchFamily="2" charset="2"/>
              </a:rPr>
              <a:t>                    (</a:t>
            </a:r>
            <a:r>
              <a:rPr lang="ko-KR" altLang="en-US" sz="1100" b="1" u="sng" dirty="0" smtClean="0">
                <a:latin typeface="+mj-ea"/>
                <a:ea typeface="+mj-ea"/>
                <a:sym typeface="Wingdings" pitchFamily="2" charset="2"/>
              </a:rPr>
              <a:t>인</a:t>
            </a:r>
            <a:r>
              <a:rPr lang="en-US" altLang="ko-KR" sz="1100" b="1" u="sng" dirty="0" smtClean="0">
                <a:latin typeface="+mj-ea"/>
                <a:ea typeface="+mj-ea"/>
                <a:sym typeface="Wingdings" pitchFamily="2" charset="2"/>
              </a:rPr>
              <a:t>)    </a:t>
            </a:r>
            <a:endParaRPr lang="en-US" altLang="ko-KR" sz="1100" b="1" u="sng" dirty="0" smtClean="0">
              <a:latin typeface="+mj-ea"/>
              <a:ea typeface="+mj-ea"/>
            </a:endParaRPr>
          </a:p>
          <a:p>
            <a:pPr algn="r"/>
            <a:r>
              <a:rPr lang="ko-KR" altLang="en-US" sz="1100" b="1" dirty="0" smtClean="0">
                <a:latin typeface="+mj-ea"/>
                <a:ea typeface="+mj-ea"/>
              </a:rPr>
              <a:t> </a:t>
            </a:r>
            <a:endParaRPr lang="ko-KR" altLang="en-US" sz="1100" dirty="0" smtClean="0">
              <a:latin typeface="+mj-ea"/>
              <a:ea typeface="+mj-ea"/>
            </a:endParaRPr>
          </a:p>
          <a:p>
            <a:pPr algn="r"/>
            <a:r>
              <a:rPr lang="ko-KR" altLang="en-US" sz="1100" b="1" dirty="0" smtClean="0">
                <a:latin typeface="+mj-ea"/>
                <a:ea typeface="+mj-ea"/>
              </a:rPr>
              <a:t>문화체육관광부장관 </a:t>
            </a:r>
            <a:r>
              <a:rPr lang="ko-KR" altLang="en-US" sz="1100" b="1" dirty="0">
                <a:latin typeface="+mj-ea"/>
                <a:ea typeface="+mj-ea"/>
              </a:rPr>
              <a:t>귀하</a:t>
            </a:r>
            <a:endParaRPr lang="ko-KR" altLang="en-US" sz="1100" dirty="0">
              <a:latin typeface="+mj-ea"/>
              <a:ea typeface="+mj-ea"/>
            </a:endParaRPr>
          </a:p>
          <a:p>
            <a:pPr algn="r"/>
            <a:r>
              <a:rPr lang="ko-KR" altLang="en-US" sz="1100" b="1" dirty="0" smtClean="0">
                <a:latin typeface="+mj-ea"/>
                <a:ea typeface="+mj-ea"/>
              </a:rPr>
              <a:t>한국문화예술위원회 </a:t>
            </a:r>
            <a:r>
              <a:rPr lang="ko-KR" altLang="en-US" sz="1100" b="1" dirty="0">
                <a:latin typeface="+mj-ea"/>
                <a:ea typeface="+mj-ea"/>
              </a:rPr>
              <a:t>위원장 </a:t>
            </a:r>
            <a:r>
              <a:rPr lang="ko-KR" altLang="en-US" sz="1100" b="1" dirty="0" smtClean="0">
                <a:latin typeface="+mj-ea"/>
                <a:ea typeface="+mj-ea"/>
              </a:rPr>
              <a:t>귀하</a:t>
            </a:r>
            <a:endParaRPr lang="en-US" altLang="ko-KR" sz="1100" b="1" dirty="0" smtClean="0">
              <a:latin typeface="+mj-ea"/>
              <a:ea typeface="+mj-ea"/>
            </a:endParaRPr>
          </a:p>
          <a:p>
            <a:pPr algn="r"/>
            <a:r>
              <a:rPr lang="en-US" altLang="ko-KR" sz="1100" b="1" dirty="0" smtClean="0">
                <a:latin typeface="+mj-ea"/>
              </a:rPr>
              <a:t>(</a:t>
            </a:r>
            <a:r>
              <a:rPr lang="ko-KR" altLang="en-US" sz="1100" b="1" dirty="0" smtClean="0">
                <a:latin typeface="+mj-ea"/>
              </a:rPr>
              <a:t>재</a:t>
            </a:r>
            <a:r>
              <a:rPr lang="en-US" altLang="ko-KR" sz="1100" b="1" dirty="0" smtClean="0">
                <a:latin typeface="+mj-ea"/>
              </a:rPr>
              <a:t>)</a:t>
            </a:r>
            <a:r>
              <a:rPr lang="ko-KR" altLang="en-US" sz="1100" b="1" dirty="0" err="1" smtClean="0">
                <a:latin typeface="+mj-ea"/>
              </a:rPr>
              <a:t>아름다운맵</a:t>
            </a:r>
            <a:r>
              <a:rPr lang="ko-KR" altLang="en-US" sz="1100" b="1" dirty="0" smtClean="0">
                <a:latin typeface="+mj-ea"/>
              </a:rPr>
              <a:t> 이사장 귀하</a:t>
            </a:r>
            <a:endParaRPr lang="ko-KR" altLang="en-US" sz="1100" dirty="0">
              <a:latin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961852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/>
          <p:cNvSpPr/>
          <p:nvPr/>
        </p:nvSpPr>
        <p:spPr>
          <a:xfrm>
            <a:off x="0" y="2214554"/>
            <a:ext cx="9144000" cy="2143140"/>
          </a:xfrm>
          <a:prstGeom prst="rect">
            <a:avLst/>
          </a:prstGeom>
          <a:solidFill>
            <a:schemeClr val="accent1">
              <a:lumMod val="60000"/>
              <a:lumOff val="40000"/>
              <a:alpha val="8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9" name="내용 개체 틀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77609888"/>
              </p:ext>
            </p:extLst>
          </p:nvPr>
        </p:nvGraphicFramePr>
        <p:xfrm>
          <a:off x="3857620" y="500042"/>
          <a:ext cx="4815376" cy="912630"/>
        </p:xfrm>
        <a:graphic>
          <a:graphicData uri="http://schemas.openxmlformats.org/drawingml/2006/table">
            <a:tbl>
              <a:tblPr/>
              <a:tblGrid>
                <a:gridCol w="1203844"/>
                <a:gridCol w="1203844"/>
                <a:gridCol w="1203844"/>
                <a:gridCol w="1203844"/>
              </a:tblGrid>
              <a:tr h="319717">
                <a:tc rowSpan="2"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dirty="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51567" marR="51567" marT="14257" marB="14257" anchor="ctr">
                    <a:lnL w="3556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94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dirty="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51567" marR="51567" marT="14257" marB="14257" anchor="ctr">
                    <a:lnL w="3556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94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51567" marR="51567" marT="14257" marB="14257" anchor="ctr">
                    <a:lnL w="3556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94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>
                          <a:solidFill>
                            <a:srgbClr val="000000"/>
                          </a:solidFill>
                          <a:latin typeface="HY헤드라인M"/>
                        </a:rPr>
                        <a:t>접수번호</a:t>
                      </a:r>
                      <a:endParaRPr lang="ko-KR" altLang="en-US" sz="80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51567" marR="51567" marT="14257" marB="14257" anchor="ctr">
                    <a:lnL w="3556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94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</a:tr>
              <a:tr h="59150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300" dirty="0" smtClean="0">
                          <a:solidFill>
                            <a:srgbClr val="000000"/>
                          </a:solidFill>
                          <a:latin typeface="HY헤드라인M"/>
                          <a:ea typeface="HY헤드라인M"/>
                        </a:rPr>
                        <a:t>   2_</a:t>
                      </a:r>
                      <a:r>
                        <a:rPr lang="en-US" sz="1000" dirty="0" smtClean="0">
                          <a:solidFill>
                            <a:srgbClr val="000000"/>
                          </a:solidFill>
                          <a:latin typeface="HY헤드라인M"/>
                          <a:ea typeface="HY헤드라인M"/>
                        </a:rPr>
                        <a:t> </a:t>
                      </a:r>
                      <a:r>
                        <a:rPr lang="en-US" sz="2300" dirty="0" smtClean="0">
                          <a:solidFill>
                            <a:srgbClr val="000000"/>
                          </a:solidFill>
                          <a:latin typeface="HY헤드라인M"/>
                          <a:ea typeface="HY헤드라인M"/>
                        </a:rPr>
                        <a:t>_</a:t>
                      </a:r>
                      <a:endParaRPr lang="en-US" sz="800" dirty="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51567" marR="51567" marT="14257" marB="14257" anchor="ctr">
                    <a:lnL w="3556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941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</a:tr>
            </a:tbl>
          </a:graphicData>
        </a:graphic>
      </p:graphicFrame>
      <p:sp>
        <p:nvSpPr>
          <p:cNvPr id="8" name="직사각형 7"/>
          <p:cNvSpPr/>
          <p:nvPr/>
        </p:nvSpPr>
        <p:spPr>
          <a:xfrm>
            <a:off x="3966706" y="4488428"/>
            <a:ext cx="12650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latin typeface="굴림" pitchFamily="50" charset="-127"/>
                <a:ea typeface="굴림" pitchFamily="50" charset="-127"/>
              </a:rPr>
              <a:t>2017. 04. </a:t>
            </a:r>
            <a:endParaRPr lang="en-US" b="1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813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8131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0" y="2798200"/>
            <a:ext cx="9144000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2000" b="1" dirty="0" smtClean="0"/>
              <a:t>공모</a:t>
            </a:r>
            <a:r>
              <a:rPr lang="en-US" altLang="ko-KR" sz="2000" b="1" dirty="0" smtClean="0"/>
              <a:t>2. </a:t>
            </a:r>
            <a:r>
              <a:rPr lang="ko-KR" altLang="en-US" sz="2000" b="1" dirty="0" err="1" smtClean="0"/>
              <a:t>단년도</a:t>
            </a:r>
            <a:r>
              <a:rPr lang="ko-KR" altLang="en-US" sz="2000" b="1" dirty="0" smtClean="0"/>
              <a:t> 자유제안 사업 </a:t>
            </a:r>
            <a:r>
              <a:rPr lang="en-US" altLang="ko-KR" sz="2000" b="1" dirty="0" smtClean="0"/>
              <a:t>– 〈</a:t>
            </a:r>
            <a:r>
              <a:rPr lang="ko-KR" altLang="en-US" sz="2000" b="1" dirty="0" smtClean="0"/>
              <a:t>자유제안 프로젝트</a:t>
            </a:r>
            <a:r>
              <a:rPr lang="en-US" altLang="ko-KR" sz="2000" b="1" dirty="0"/>
              <a:t>〉</a:t>
            </a:r>
            <a:r>
              <a:rPr lang="ko-KR" altLang="en-US" sz="2000" b="1" dirty="0" smtClean="0">
                <a:latin typeface="+mj-ea"/>
              </a:rPr>
              <a:t> </a:t>
            </a:r>
            <a:endParaRPr lang="ko-KR" altLang="en-US" sz="2000" dirty="0">
              <a:latin typeface="+mj-ea"/>
            </a:endParaRPr>
          </a:p>
          <a:p>
            <a:pPr algn="ctr"/>
            <a:r>
              <a:rPr lang="en-US" altLang="ko-KR" sz="1400" b="1" dirty="0" smtClean="0"/>
              <a:t>&lt;</a:t>
            </a:r>
            <a:r>
              <a:rPr lang="ko-KR" altLang="en-US" sz="1400" b="1" dirty="0" smtClean="0"/>
              <a:t>프로젝트</a:t>
            </a:r>
            <a:r>
              <a:rPr lang="en-US" altLang="ko-KR" sz="1400" b="1" dirty="0" smtClean="0"/>
              <a:t>(</a:t>
            </a:r>
            <a:r>
              <a:rPr lang="ko-KR" altLang="en-US" sz="1400" b="1" dirty="0" smtClean="0"/>
              <a:t>장소</a:t>
            </a:r>
            <a:r>
              <a:rPr lang="en-US" altLang="ko-KR" sz="1400" b="1" dirty="0" smtClean="0"/>
              <a:t>+</a:t>
            </a:r>
            <a:r>
              <a:rPr lang="ko-KR" altLang="en-US" sz="1400" b="1" dirty="0" smtClean="0"/>
              <a:t>작품</a:t>
            </a:r>
            <a:r>
              <a:rPr lang="en-US" altLang="ko-KR" sz="1400" b="1" dirty="0" smtClean="0"/>
              <a:t>)</a:t>
            </a:r>
            <a:r>
              <a:rPr lang="ko-KR" altLang="en-US" sz="1400" b="1" dirty="0" smtClean="0"/>
              <a:t>공모</a:t>
            </a:r>
            <a:r>
              <a:rPr lang="en-US" altLang="ko-KR" sz="1400" b="1" dirty="0" smtClean="0"/>
              <a:t>&gt;</a:t>
            </a:r>
            <a:endParaRPr lang="ko-KR" altLang="en-US" sz="1400" b="1" dirty="0" smtClean="0"/>
          </a:p>
          <a:p>
            <a:pPr algn="ctr"/>
            <a:r>
              <a:rPr lang="ko-KR" altLang="en-US" sz="4000" b="1" dirty="0" smtClean="0"/>
              <a:t>사업계획서</a:t>
            </a:r>
            <a:endParaRPr lang="ko-KR" altLang="en-US" sz="4000" b="1" dirty="0"/>
          </a:p>
        </p:txBody>
      </p:sp>
      <p:sp>
        <p:nvSpPr>
          <p:cNvPr id="10" name="직사각형 9"/>
          <p:cNvSpPr/>
          <p:nvPr/>
        </p:nvSpPr>
        <p:spPr>
          <a:xfrm>
            <a:off x="0" y="2500306"/>
            <a:ext cx="9144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b="1" dirty="0" smtClean="0"/>
              <a:t>2017</a:t>
            </a:r>
            <a:r>
              <a:rPr lang="ko-KR" altLang="en-US" sz="2000" b="1" dirty="0" smtClean="0"/>
              <a:t>마을미술프로젝트</a:t>
            </a:r>
            <a:endParaRPr lang="ko-KR" alt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74874635"/>
              </p:ext>
            </p:extLst>
          </p:nvPr>
        </p:nvGraphicFramePr>
        <p:xfrm>
          <a:off x="251521" y="908720"/>
          <a:ext cx="8640959" cy="4918754"/>
        </p:xfrm>
        <a:graphic>
          <a:graphicData uri="http://schemas.openxmlformats.org/drawingml/2006/table">
            <a:tbl>
              <a:tblPr/>
              <a:tblGrid>
                <a:gridCol w="360039"/>
                <a:gridCol w="1665280"/>
                <a:gridCol w="2185874"/>
                <a:gridCol w="806086"/>
                <a:gridCol w="3623680"/>
              </a:tblGrid>
              <a:tr h="326722">
                <a:tc rowSpan="5">
                  <a:txBody>
                    <a:bodyPr/>
                    <a:lstStyle/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사</a:t>
                      </a:r>
                      <a:endParaRPr lang="en-US" altLang="ko-KR" sz="1100" dirty="0" smtClean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업</a:t>
                      </a:r>
                    </a:p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개</a:t>
                      </a:r>
                      <a:endParaRPr lang="en-US" altLang="ko-KR" sz="1100" dirty="0" smtClean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요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  지     자     체     명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9017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3631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43510" marR="0" algn="just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사   업   대   상   지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60767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43510" marR="0" algn="just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사 업 대 상 지   주 소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143510" marR="0" algn="just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※ </a:t>
                      </a: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서류심사 통과 후</a:t>
                      </a:r>
                      <a:r>
                        <a:rPr lang="en-US" altLang="ko-KR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장소심사가 진행되므로 정확한 주소 기입할 것</a:t>
                      </a: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0841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6858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 사     업     예     산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8763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총 </a:t>
                      </a: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 </a:t>
                      </a:r>
                      <a:r>
                        <a:rPr lang="ko-KR" altLang="en-US" sz="1100" u="sng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                            </a:t>
                      </a: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원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8763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국 </a:t>
                      </a: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     비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8763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1</a:t>
                      </a: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억 </a:t>
                      </a:r>
                      <a:r>
                        <a:rPr lang="en-US" altLang="ko-KR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6</a:t>
                      </a:r>
                      <a:r>
                        <a:rPr lang="ko-KR" altLang="en-US" sz="1100" dirty="0" err="1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천만원</a:t>
                      </a: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이내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9494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8763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지  방  비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8763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  </a:t>
                      </a:r>
                      <a:r>
                        <a:rPr lang="ko-KR" altLang="en-US" sz="1100" i="0" u="sng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                          </a:t>
                      </a: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원     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※1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억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6</a:t>
                      </a:r>
                      <a:r>
                        <a:rPr lang="ko-KR" altLang="en-US" sz="1100" kern="120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천만원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이상 </a:t>
                      </a:r>
                      <a:r>
                        <a:rPr lang="ko-KR" altLang="en-US" sz="1100" kern="120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매칭</a:t>
                      </a:r>
                      <a:endParaRPr lang="ko-KR" altLang="en-US" sz="11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   </a:t>
                      </a:r>
                      <a:r>
                        <a:rPr lang="ko-KR" altLang="en-US" sz="1100" kern="120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기확보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(  ) ,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추경확보 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(  ) </a:t>
                      </a:r>
                      <a:endParaRPr lang="ko-KR" altLang="en-US" sz="11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   확보시기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:        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년    월    일</a:t>
                      </a:r>
                      <a:endParaRPr lang="en-US" altLang="ko-KR" sz="11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   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(※ 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추경 확보 시기가 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2017. 6. 30 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이전만 가능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endParaRPr lang="ko-KR" altLang="en-US" sz="1100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44690">
                <a:tc>
                  <a:txBody>
                    <a:bodyPr/>
                    <a:lstStyle/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사</a:t>
                      </a:r>
                      <a:endParaRPr lang="en-US" altLang="ko-KR" sz="1100" dirty="0" smtClean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업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목</a:t>
                      </a:r>
                      <a:endParaRPr lang="en-US" altLang="ko-KR" sz="1100" dirty="0" smtClean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적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aseline="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  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◦사업 필요성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목적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의의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직사각형 6"/>
          <p:cNvSpPr/>
          <p:nvPr/>
        </p:nvSpPr>
        <p:spPr>
          <a:xfrm>
            <a:off x="7286644" y="6500834"/>
            <a:ext cx="146706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000" dirty="0"/>
              <a:t>(※ </a:t>
            </a:r>
            <a:r>
              <a:rPr lang="en-US" altLang="ko-KR" sz="1000" dirty="0" smtClean="0"/>
              <a:t>1</a:t>
            </a:r>
            <a:r>
              <a:rPr lang="ko-KR" altLang="en-US" sz="1000" dirty="0" smtClean="0"/>
              <a:t>페이지 </a:t>
            </a:r>
            <a:r>
              <a:rPr lang="ko-KR" altLang="en-US" sz="1000" dirty="0"/>
              <a:t>이내 작성</a:t>
            </a:r>
            <a:r>
              <a:rPr lang="en-US" altLang="ko-KR" sz="1000" dirty="0"/>
              <a:t>)</a:t>
            </a:r>
            <a:endParaRPr lang="ko-KR" altLang="en-US" sz="1000" dirty="0"/>
          </a:p>
        </p:txBody>
      </p:sp>
      <p:sp>
        <p:nvSpPr>
          <p:cNvPr id="9" name="직사각형 8"/>
          <p:cNvSpPr/>
          <p:nvPr/>
        </p:nvSpPr>
        <p:spPr>
          <a:xfrm>
            <a:off x="285720" y="285728"/>
            <a:ext cx="621510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b="1" dirty="0" smtClean="0">
                <a:latin typeface="+mj-ea"/>
                <a:ea typeface="+mj-ea"/>
              </a:rPr>
              <a:t>1.</a:t>
            </a:r>
            <a:r>
              <a:rPr lang="ko-KR" altLang="en-US" b="1" dirty="0" smtClean="0">
                <a:latin typeface="+mj-ea"/>
                <a:ea typeface="+mj-ea"/>
              </a:rPr>
              <a:t> 사업개요</a:t>
            </a:r>
            <a:endParaRPr lang="ko-KR" altLang="en-US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4119330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59693235"/>
              </p:ext>
            </p:extLst>
          </p:nvPr>
        </p:nvGraphicFramePr>
        <p:xfrm>
          <a:off x="251521" y="908720"/>
          <a:ext cx="8640959" cy="5400599"/>
        </p:xfrm>
        <a:graphic>
          <a:graphicData uri="http://schemas.openxmlformats.org/drawingml/2006/table">
            <a:tbl>
              <a:tblPr/>
              <a:tblGrid>
                <a:gridCol w="360039"/>
                <a:gridCol w="3996161"/>
                <a:gridCol w="4284759"/>
              </a:tblGrid>
              <a:tr h="603583">
                <a:tc>
                  <a:txBody>
                    <a:bodyPr/>
                    <a:lstStyle/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규</a:t>
                      </a:r>
                      <a:endParaRPr lang="en-US" altLang="ko-KR" sz="11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모</a:t>
                      </a: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읍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(   ),  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면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(   ),   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동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(   ),   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리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(   )</a:t>
                      </a:r>
                      <a:endParaRPr lang="ko-KR" altLang="en-US" sz="11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u="sng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                   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(㎢)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대상지규모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99254">
                <a:tc rowSpan="4">
                  <a:txBody>
                    <a:bodyPr/>
                    <a:lstStyle/>
                    <a:p>
                      <a:pPr marL="0" marR="0" algn="ctr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대</a:t>
                      </a:r>
                      <a:endParaRPr lang="en-US" altLang="ko-KR" sz="11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algn="ctr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상</a:t>
                      </a:r>
                      <a:endParaRPr lang="en-US" altLang="ko-KR" sz="11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algn="ctr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지</a:t>
                      </a:r>
                      <a:endParaRPr lang="en-US" altLang="ko-KR" sz="11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algn="ctr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   </a:t>
                      </a:r>
                      <a:endParaRPr lang="ko-KR" altLang="en-US" sz="1100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algn="ctr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특</a:t>
                      </a:r>
                      <a:endParaRPr lang="en-US" altLang="ko-KR" sz="11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algn="ctr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징</a:t>
                      </a:r>
                      <a:endParaRPr lang="ko-KR" altLang="en-US" sz="1100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68580" marR="0" indent="0" algn="just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◦지리 </a:t>
                      </a:r>
                      <a:r>
                        <a:rPr lang="en-US" altLang="ko-KR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교통</a:t>
                      </a:r>
                      <a:r>
                        <a:rPr lang="en-US" altLang="ko-KR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동선</a:t>
                      </a:r>
                      <a:r>
                        <a:rPr lang="en-US" altLang="ko-KR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지형 등</a:t>
                      </a:r>
                      <a:r>
                        <a:rPr lang="en-US" altLang="ko-KR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/ </a:t>
                      </a:r>
                      <a:r>
                        <a:rPr lang="ko-KR" altLang="en-US" sz="1050" b="1" kern="120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접근성</a:t>
                      </a:r>
                      <a:r>
                        <a:rPr lang="ko-KR" altLang="en-US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유동인구</a:t>
                      </a:r>
                      <a:r>
                        <a:rPr lang="en-US" altLang="ko-KR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endParaRPr lang="ko-KR" altLang="en-US" sz="105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8763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dirty="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4084" marR="4084" marT="4084" marB="4084" anchor="ctr"/>
                </a:tc>
              </a:tr>
              <a:tr h="1199254">
                <a:tc vMerge="1">
                  <a:txBody>
                    <a:bodyPr/>
                    <a:lstStyle/>
                    <a:p>
                      <a:pPr marL="10287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dirty="0">
                        <a:solidFill>
                          <a:srgbClr val="000000"/>
                        </a:solidFill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4084" marR="4084" marT="4084" marB="4084" anchor="ctr"/>
                </a:tc>
                <a:tc gridSpan="2">
                  <a:txBody>
                    <a:bodyPr/>
                    <a:lstStyle/>
                    <a:p>
                      <a:pPr marL="0" marR="0" indent="0" algn="just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50" baseline="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  </a:t>
                      </a:r>
                      <a:r>
                        <a:rPr lang="ko-KR" altLang="en-US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◦역사 </a:t>
                      </a:r>
                      <a:r>
                        <a:rPr lang="en-US" altLang="ko-KR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역사적 특징</a:t>
                      </a:r>
                      <a:r>
                        <a:rPr lang="en-US" altLang="ko-KR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endParaRPr lang="ko-KR" altLang="en-US" sz="105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199254">
                <a:tc vMerge="1">
                  <a:txBody>
                    <a:bodyPr/>
                    <a:lstStyle/>
                    <a:p>
                      <a:pPr marL="10287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dirty="0">
                        <a:solidFill>
                          <a:srgbClr val="000000"/>
                        </a:solidFill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4084" marR="4084" marT="4084" marB="4084" anchor="ctr"/>
                </a:tc>
                <a:tc gridSpan="2">
                  <a:txBody>
                    <a:bodyPr/>
                    <a:lstStyle/>
                    <a:p>
                      <a:pPr marL="0" marR="0" indent="0" algn="just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50" baseline="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  </a:t>
                      </a:r>
                      <a:r>
                        <a:rPr lang="ko-KR" altLang="en-US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◦생태 환경 </a:t>
                      </a:r>
                      <a:r>
                        <a:rPr lang="en-US" altLang="ko-KR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생태</a:t>
                      </a:r>
                      <a:r>
                        <a:rPr lang="en-US" altLang="ko-KR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환경적 특징</a:t>
                      </a:r>
                      <a:r>
                        <a:rPr lang="en-US" altLang="ko-KR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199254">
                <a:tc vMerge="1">
                  <a:txBody>
                    <a:bodyPr/>
                    <a:lstStyle/>
                    <a:p>
                      <a:pPr marL="10287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dirty="0">
                        <a:solidFill>
                          <a:srgbClr val="000000"/>
                        </a:solidFill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4084" marR="4084" marT="4084" marB="4084" anchor="ctr"/>
                </a:tc>
                <a:tc gridSpan="2">
                  <a:txBody>
                    <a:bodyPr/>
                    <a:lstStyle/>
                    <a:p>
                      <a:pPr marL="0" marR="0" indent="0" algn="just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50" baseline="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  </a:t>
                      </a:r>
                      <a:r>
                        <a:rPr lang="ko-KR" altLang="en-US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◦문화 </a:t>
                      </a:r>
                      <a:r>
                        <a:rPr lang="en-US" altLang="ko-KR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문화적 특징</a:t>
                      </a:r>
                      <a:r>
                        <a:rPr lang="en-US" altLang="ko-KR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endParaRPr lang="en-US" altLang="ko-KR" sz="1050" b="0" kern="1200" dirty="0">
                        <a:solidFill>
                          <a:srgbClr val="000000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직사각형 8"/>
          <p:cNvSpPr/>
          <p:nvPr/>
        </p:nvSpPr>
        <p:spPr>
          <a:xfrm>
            <a:off x="285720" y="285728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ko-KR" b="1" dirty="0" smtClean="0">
                <a:latin typeface="+mj-ea"/>
                <a:ea typeface="+mj-ea"/>
              </a:rPr>
              <a:t>2.</a:t>
            </a:r>
            <a:r>
              <a:rPr lang="ko-KR" altLang="en-US" b="1" dirty="0" smtClean="0">
                <a:latin typeface="+mj-ea"/>
                <a:ea typeface="+mj-ea"/>
              </a:rPr>
              <a:t> 대상지 분석</a:t>
            </a:r>
            <a:endParaRPr lang="ko-KR" altLang="en-US" b="1" dirty="0">
              <a:latin typeface="+mj-ea"/>
              <a:ea typeface="+mj-ea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7286644" y="6500834"/>
            <a:ext cx="146706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000" dirty="0"/>
              <a:t>(※ 1</a:t>
            </a:r>
            <a:r>
              <a:rPr lang="ko-KR" altLang="en-US" sz="1000" dirty="0"/>
              <a:t>페이지 이내 작성</a:t>
            </a:r>
            <a:r>
              <a:rPr lang="en-US" altLang="ko-KR" sz="1000" dirty="0"/>
              <a:t>)</a:t>
            </a:r>
            <a:endParaRPr lang="ko-KR" altLang="en-US" sz="1000" dirty="0"/>
          </a:p>
        </p:txBody>
      </p:sp>
    </p:spTree>
    <p:extLst>
      <p:ext uri="{BB962C8B-B14F-4D97-AF65-F5344CB8AC3E}">
        <p14:creationId xmlns:p14="http://schemas.microsoft.com/office/powerpoint/2010/main" val="837935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27064841"/>
              </p:ext>
            </p:extLst>
          </p:nvPr>
        </p:nvGraphicFramePr>
        <p:xfrm>
          <a:off x="251520" y="908720"/>
          <a:ext cx="8640960" cy="5400600"/>
        </p:xfrm>
        <a:graphic>
          <a:graphicData uri="http://schemas.openxmlformats.org/drawingml/2006/table">
            <a:tbl>
              <a:tblPr/>
              <a:tblGrid>
                <a:gridCol w="372455"/>
                <a:gridCol w="8268505"/>
              </a:tblGrid>
              <a:tr h="1080120">
                <a:tc rowSpan="5">
                  <a:txBody>
                    <a:bodyPr/>
                    <a:lstStyle/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대상지</a:t>
                      </a:r>
                      <a:endParaRPr lang="en-US" altLang="ko-KR" sz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    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분석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n-cs"/>
                        </a:rPr>
                        <a:t>◦강점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n-cs"/>
                        </a:rPr>
                        <a:t>(Strength)</a:t>
                      </a:r>
                      <a:endParaRPr lang="ko-KR" altLang="en-US" sz="1000" b="1" kern="1200" dirty="0">
                        <a:solidFill>
                          <a:schemeClr val="tx1"/>
                        </a:solidFill>
                        <a:latin typeface="+mj-lt"/>
                        <a:ea typeface="+mj-ea"/>
                        <a:cs typeface="+mn-cs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8012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n-cs"/>
                        </a:rPr>
                        <a:t>◦약점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n-cs"/>
                        </a:rPr>
                        <a:t>(Weakness)</a:t>
                      </a:r>
                      <a:endParaRPr lang="ko-KR" altLang="en-US" sz="1000" b="1" kern="1200" dirty="0" smtClean="0">
                        <a:solidFill>
                          <a:schemeClr val="tx1"/>
                        </a:solidFill>
                        <a:latin typeface="+mj-lt"/>
                        <a:ea typeface="+mj-ea"/>
                        <a:cs typeface="+mn-cs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8012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n-cs"/>
                        </a:rPr>
                        <a:t>◦기회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n-cs"/>
                        </a:rPr>
                        <a:t>(Opportunity)</a:t>
                      </a:r>
                      <a:endParaRPr lang="ko-KR" altLang="en-US" sz="1000" b="1" kern="1200" dirty="0" smtClean="0">
                        <a:solidFill>
                          <a:schemeClr val="tx1"/>
                        </a:solidFill>
                        <a:latin typeface="+mj-lt"/>
                        <a:ea typeface="+mj-ea"/>
                        <a:cs typeface="+mn-cs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8012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n-cs"/>
                        </a:rPr>
                        <a:t>◦위험요소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n-cs"/>
                        </a:rPr>
                        <a:t>(Threat)</a:t>
                      </a:r>
                      <a:endParaRPr lang="ko-KR" altLang="en-US" sz="1000" b="1" kern="1200" dirty="0" smtClean="0">
                        <a:solidFill>
                          <a:schemeClr val="tx1"/>
                        </a:solidFill>
                        <a:latin typeface="+mj-lt"/>
                        <a:ea typeface="+mj-ea"/>
                        <a:cs typeface="+mn-cs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8012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 ◦이번 프로젝트 응모를 통해 변화될 대상지의 특징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  <a:p>
                      <a:pPr marL="0" marR="0" indent="0" algn="just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 ◦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 기타 특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성 등</a:t>
                      </a:r>
                      <a:endParaRPr lang="ko-KR" altLang="en-US" sz="1100" kern="1200" dirty="0" smtClean="0">
                        <a:solidFill>
                          <a:srgbClr val="000000"/>
                        </a:solidFill>
                        <a:latin typeface="+mj-ea"/>
                        <a:ea typeface="+mn-ea"/>
                        <a:cs typeface="+mn-cs"/>
                      </a:endParaRPr>
                    </a:p>
                    <a:p>
                      <a:pPr marL="0" marR="0" indent="0" algn="just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9" name="직사각형 8"/>
          <p:cNvSpPr/>
          <p:nvPr/>
        </p:nvSpPr>
        <p:spPr>
          <a:xfrm>
            <a:off x="285720" y="285728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ko-KR" b="1" dirty="0">
                <a:latin typeface="+mj-ea"/>
                <a:ea typeface="+mj-ea"/>
              </a:rPr>
              <a:t>2.</a:t>
            </a:r>
            <a:r>
              <a:rPr lang="ko-KR" altLang="en-US" b="1" dirty="0">
                <a:latin typeface="+mj-ea"/>
                <a:ea typeface="+mj-ea"/>
              </a:rPr>
              <a:t> 대상지 분석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7286644" y="6500834"/>
            <a:ext cx="146706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000" dirty="0"/>
              <a:t>(※ 1</a:t>
            </a:r>
            <a:r>
              <a:rPr lang="ko-KR" altLang="en-US" sz="1000" dirty="0"/>
              <a:t>페이지 이내 작성</a:t>
            </a:r>
            <a:r>
              <a:rPr lang="en-US" altLang="ko-KR" sz="1000" dirty="0"/>
              <a:t>)</a:t>
            </a:r>
            <a:endParaRPr lang="ko-KR" altLang="en-US" sz="1000" dirty="0"/>
          </a:p>
        </p:txBody>
      </p:sp>
    </p:spTree>
    <p:extLst>
      <p:ext uri="{BB962C8B-B14F-4D97-AF65-F5344CB8AC3E}">
        <p14:creationId xmlns:p14="http://schemas.microsoft.com/office/powerpoint/2010/main" val="3838641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44062381"/>
              </p:ext>
            </p:extLst>
          </p:nvPr>
        </p:nvGraphicFramePr>
        <p:xfrm>
          <a:off x="251521" y="548679"/>
          <a:ext cx="8640960" cy="5760640"/>
        </p:xfrm>
        <a:graphic>
          <a:graphicData uri="http://schemas.openxmlformats.org/drawingml/2006/table">
            <a:tbl>
              <a:tblPr/>
              <a:tblGrid>
                <a:gridCol w="360039"/>
                <a:gridCol w="8280921"/>
              </a:tblGrid>
              <a:tr h="5760640">
                <a:tc>
                  <a:txBody>
                    <a:bodyPr/>
                    <a:lstStyle/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  <a:p>
                      <a:pPr marL="0" marR="0" algn="ctr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대</a:t>
                      </a:r>
                      <a:endParaRPr lang="en-US" altLang="ko-KR" sz="11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algn="ctr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상</a:t>
                      </a:r>
                      <a:endParaRPr lang="en-US" altLang="ko-KR" sz="11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algn="ctr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지 </a:t>
                      </a:r>
                      <a:endParaRPr lang="en-US" altLang="ko-KR" sz="11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algn="ctr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1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algn="ctr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요</a:t>
                      </a:r>
                      <a:endParaRPr lang="en-US" altLang="ko-KR" sz="11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algn="ctr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구</a:t>
                      </a:r>
                      <a:endParaRPr lang="en-US" altLang="ko-KR" sz="11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algn="ctr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분</a:t>
                      </a:r>
                      <a:endParaRPr lang="en-US" altLang="ko-KR" sz="11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algn="ctr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석</a:t>
                      </a:r>
                      <a:endParaRPr lang="ko-KR" altLang="en-US" sz="1100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◦주민의 문화수혜 정도 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: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가구수</a:t>
                      </a:r>
                      <a:endParaRPr lang="ko-KR" altLang="en-US" sz="10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◦주민 현황 및 요구 분석</a:t>
                      </a:r>
                      <a:endParaRPr lang="ko-KR" altLang="en-US" sz="10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◦대상지에서 제안사업의 필요성</a:t>
                      </a:r>
                      <a:endParaRPr lang="ko-KR" altLang="en-US" sz="10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◦대상지를 신청하게 된 당위성</a:t>
                      </a:r>
                      <a:endParaRPr lang="ko-KR" altLang="en-US" sz="10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◦기타</a:t>
                      </a:r>
                      <a:endParaRPr lang="ko-KR" altLang="en-US" sz="10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직사각형 4"/>
          <p:cNvSpPr/>
          <p:nvPr/>
        </p:nvSpPr>
        <p:spPr>
          <a:xfrm>
            <a:off x="7286644" y="6500834"/>
            <a:ext cx="146706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000" dirty="0"/>
              <a:t>(※ 1</a:t>
            </a:r>
            <a:r>
              <a:rPr lang="ko-KR" altLang="en-US" sz="1000" dirty="0"/>
              <a:t>페이지 이내 작성</a:t>
            </a:r>
            <a:r>
              <a:rPr lang="en-US" altLang="ko-KR" sz="1000" dirty="0"/>
              <a:t>)</a:t>
            </a:r>
            <a:endParaRPr lang="ko-KR" altLang="en-US" sz="1000" dirty="0"/>
          </a:p>
        </p:txBody>
      </p:sp>
    </p:spTree>
    <p:extLst>
      <p:ext uri="{BB962C8B-B14F-4D97-AF65-F5344CB8AC3E}">
        <p14:creationId xmlns:p14="http://schemas.microsoft.com/office/powerpoint/2010/main" val="301993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55833493"/>
              </p:ext>
            </p:extLst>
          </p:nvPr>
        </p:nvGraphicFramePr>
        <p:xfrm>
          <a:off x="251520" y="908720"/>
          <a:ext cx="8640960" cy="5400601"/>
        </p:xfrm>
        <a:graphic>
          <a:graphicData uri="http://schemas.openxmlformats.org/drawingml/2006/table">
            <a:tbl>
              <a:tblPr/>
              <a:tblGrid>
                <a:gridCol w="360040"/>
                <a:gridCol w="8280920"/>
              </a:tblGrid>
              <a:tr h="1421211">
                <a:tc>
                  <a:txBody>
                    <a:bodyPr/>
                    <a:lstStyle/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콘</a:t>
                      </a:r>
                      <a:endParaRPr lang="en-US" altLang="ko-KR" sz="1100" dirty="0" smtClean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err="1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셉</a:t>
                      </a:r>
                      <a:endParaRPr lang="en-US" altLang="ko-KR" sz="1100" dirty="0" smtClean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err="1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트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aseline="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 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◦프로젝트 </a:t>
                      </a:r>
                      <a:r>
                        <a:rPr lang="ko-KR" altLang="en-US" sz="1000" b="1" kern="120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콘셉트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21211">
                <a:tc>
                  <a:txBody>
                    <a:bodyPr/>
                    <a:lstStyle/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주</a:t>
                      </a:r>
                      <a:endParaRPr lang="en-US" altLang="ko-KR" sz="1100" dirty="0" smtClean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제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aseline="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 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◦프로젝트 주제설명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58179">
                <a:tc>
                  <a:txBody>
                    <a:bodyPr/>
                    <a:lstStyle/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공</a:t>
                      </a:r>
                      <a:endParaRPr lang="en-US" altLang="ko-KR" sz="1100" dirty="0" smtClean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간</a:t>
                      </a:r>
                      <a:endParaRPr lang="en-US" altLang="ko-KR" sz="1100" dirty="0" smtClean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구</a:t>
                      </a:r>
                      <a:endParaRPr lang="en-US" altLang="ko-KR" sz="1100" dirty="0" smtClean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성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aseline="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 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◦공간구성계획안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7" name="직사각형 6"/>
          <p:cNvSpPr/>
          <p:nvPr/>
        </p:nvSpPr>
        <p:spPr>
          <a:xfrm>
            <a:off x="7286644" y="6500834"/>
            <a:ext cx="146706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000" dirty="0"/>
              <a:t>(※ </a:t>
            </a:r>
            <a:r>
              <a:rPr lang="en-US" altLang="ko-KR" sz="1000" dirty="0" smtClean="0"/>
              <a:t>2</a:t>
            </a:r>
            <a:r>
              <a:rPr lang="ko-KR" altLang="en-US" sz="1000" dirty="0" smtClean="0"/>
              <a:t>페이지 </a:t>
            </a:r>
            <a:r>
              <a:rPr lang="ko-KR" altLang="en-US" sz="1000" dirty="0"/>
              <a:t>이내 작성</a:t>
            </a:r>
            <a:r>
              <a:rPr lang="en-US" altLang="ko-KR" sz="1000" dirty="0"/>
              <a:t>)</a:t>
            </a:r>
            <a:endParaRPr lang="ko-KR" altLang="en-US" sz="1000" dirty="0"/>
          </a:p>
        </p:txBody>
      </p:sp>
      <p:sp>
        <p:nvSpPr>
          <p:cNvPr id="9" name="직사각형 8"/>
          <p:cNvSpPr/>
          <p:nvPr/>
        </p:nvSpPr>
        <p:spPr>
          <a:xfrm>
            <a:off x="285720" y="285728"/>
            <a:ext cx="621510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b="1" dirty="0" smtClean="0">
                <a:latin typeface="+mj-ea"/>
                <a:ea typeface="+mj-ea"/>
              </a:rPr>
              <a:t>3.</a:t>
            </a:r>
            <a:r>
              <a:rPr lang="ko-KR" altLang="en-US" b="1" dirty="0" smtClean="0">
                <a:latin typeface="+mj-ea"/>
                <a:ea typeface="+mj-ea"/>
              </a:rPr>
              <a:t> 프로젝트 </a:t>
            </a:r>
            <a:r>
              <a:rPr lang="ko-KR" altLang="en-US" b="1" dirty="0" err="1" smtClean="0">
                <a:latin typeface="+mj-ea"/>
                <a:ea typeface="+mj-ea"/>
              </a:rPr>
              <a:t>콘셉트</a:t>
            </a:r>
            <a:endParaRPr lang="ko-KR" altLang="en-US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377433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25022428"/>
              </p:ext>
            </p:extLst>
          </p:nvPr>
        </p:nvGraphicFramePr>
        <p:xfrm>
          <a:off x="251520" y="548681"/>
          <a:ext cx="8640960" cy="5760639"/>
        </p:xfrm>
        <a:graphic>
          <a:graphicData uri="http://schemas.openxmlformats.org/drawingml/2006/table">
            <a:tbl>
              <a:tblPr/>
              <a:tblGrid>
                <a:gridCol w="372455"/>
                <a:gridCol w="8268505"/>
              </a:tblGrid>
              <a:tr h="4204010">
                <a:tc>
                  <a:txBody>
                    <a:bodyPr/>
                    <a:lstStyle/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작품내용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dirty="0" smtClean="0">
                          <a:solidFill>
                            <a:srgbClr val="000000"/>
                          </a:solidFill>
                          <a:latin typeface="+mj-lt"/>
                          <a:ea typeface="굴림" pitchFamily="50" charset="-127"/>
                        </a:rPr>
                        <a:t>  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dirty="0">
                        <a:solidFill>
                          <a:srgbClr val="000000"/>
                        </a:solidFill>
                        <a:latin typeface="+mj-lt"/>
                        <a:ea typeface="굴림" pitchFamily="50" charset="-127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56629">
                <a:tc>
                  <a:txBody>
                    <a:bodyPr/>
                    <a:lstStyle/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추가사업내용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aseline="0" dirty="0" smtClean="0">
                          <a:solidFill>
                            <a:srgbClr val="000000"/>
                          </a:solidFill>
                          <a:latin typeface="+mj-lt"/>
                          <a:ea typeface="굴림" pitchFamily="50" charset="-127"/>
                        </a:rPr>
                        <a:t>   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◦작품제작 외 추가사업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커뮤니티 사업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교육사업 등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lt"/>
                        <a:ea typeface="굴림" pitchFamily="50" charset="-127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2" name="직사각형 11"/>
          <p:cNvSpPr/>
          <p:nvPr/>
        </p:nvSpPr>
        <p:spPr>
          <a:xfrm>
            <a:off x="7286644" y="6500834"/>
            <a:ext cx="146706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000" dirty="0"/>
              <a:t>(※ </a:t>
            </a:r>
            <a:r>
              <a:rPr lang="en-US" altLang="ko-KR" sz="1000" dirty="0" smtClean="0"/>
              <a:t>2</a:t>
            </a:r>
            <a:r>
              <a:rPr lang="ko-KR" altLang="en-US" sz="1000" dirty="0" smtClean="0"/>
              <a:t>페이지 </a:t>
            </a:r>
            <a:r>
              <a:rPr lang="ko-KR" altLang="en-US" sz="1000" dirty="0"/>
              <a:t>이내 작성</a:t>
            </a:r>
            <a:r>
              <a:rPr lang="en-US" altLang="ko-KR" sz="1000" dirty="0"/>
              <a:t>)</a:t>
            </a:r>
            <a:endParaRPr lang="ko-KR" altLang="en-US" sz="1000" dirty="0"/>
          </a:p>
        </p:txBody>
      </p:sp>
      <p:graphicFrame>
        <p:nvGraphicFramePr>
          <p:cNvPr id="14" name="표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6705039"/>
              </p:ext>
            </p:extLst>
          </p:nvPr>
        </p:nvGraphicFramePr>
        <p:xfrm>
          <a:off x="899592" y="764704"/>
          <a:ext cx="7572427" cy="3739555"/>
        </p:xfrm>
        <a:graphic>
          <a:graphicData uri="http://schemas.openxmlformats.org/drawingml/2006/table">
            <a:tbl>
              <a:tblPr/>
              <a:tblGrid>
                <a:gridCol w="638770"/>
                <a:gridCol w="1229046"/>
                <a:gridCol w="2753926"/>
                <a:gridCol w="2950685"/>
              </a:tblGrid>
              <a:tr h="34291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구 분</a:t>
                      </a:r>
                    </a:p>
                  </a:txBody>
                  <a:tcPr marL="17907" marR="17907" marT="17907" marB="17907" anchor="ctr">
                    <a:lnL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dirty="0" err="1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작품명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재 </a:t>
                      </a:r>
                      <a:r>
                        <a:rPr lang="ko-KR" altLang="en-US" sz="1000" dirty="0" err="1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료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특 징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809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1</a:t>
                      </a:r>
                      <a:endParaRPr 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예</a:t>
                      </a:r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. </a:t>
                      </a:r>
                      <a:r>
                        <a:rPr lang="ko-KR" altLang="en-US" sz="9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일편단심</a:t>
                      </a:r>
                      <a:endParaRPr lang="ko-KR" altLang="en-US" sz="10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4351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50" dirty="0" err="1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스테인레스</a:t>
                      </a:r>
                      <a:r>
                        <a:rPr lang="ko-KR" altLang="en-US" sz="85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 강관</a:t>
                      </a:r>
                      <a:r>
                        <a:rPr lang="en-US" altLang="ko-KR" sz="85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85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강판</a:t>
                      </a:r>
                      <a:r>
                        <a:rPr lang="en-US" altLang="ko-KR" sz="85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850" dirty="0" err="1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스텐구</a:t>
                      </a:r>
                      <a:r>
                        <a:rPr lang="en-US" altLang="ko-KR" sz="85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85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아트타일</a:t>
                      </a:r>
                      <a:r>
                        <a:rPr lang="en-US" altLang="ko-KR" sz="85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85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자연석</a:t>
                      </a:r>
                      <a:endParaRPr lang="ko-KR" altLang="en-US" sz="10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4351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5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성안마을 주민들의 애환이 깃든 삶의 이야기들을 시각적 언어로 표현</a:t>
                      </a:r>
                      <a:endParaRPr lang="ko-KR" altLang="en-US" sz="10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807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2</a:t>
                      </a:r>
                      <a:endParaRPr lang="en-US" sz="100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4351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4351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7633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3</a:t>
                      </a:r>
                      <a:endParaRPr lang="en-US" sz="100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4351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4351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807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4</a:t>
                      </a:r>
                      <a:endParaRPr lang="en-US" sz="100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4351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4351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606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5</a:t>
                      </a:r>
                      <a:endParaRPr lang="en-US" sz="100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4351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4351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435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" name="직사각형 1"/>
          <p:cNvSpPr/>
          <p:nvPr/>
        </p:nvSpPr>
        <p:spPr>
          <a:xfrm>
            <a:off x="235819" y="116632"/>
            <a:ext cx="3886956" cy="3250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60000"/>
              </a:lnSpc>
            </a:pPr>
            <a:r>
              <a:rPr lang="ko-KR" altLang="en-US" sz="1100" b="1" dirty="0">
                <a:latin typeface="+mj-lt"/>
              </a:rPr>
              <a:t>◦작품내용 </a:t>
            </a:r>
            <a:r>
              <a:rPr lang="ko-KR" altLang="en-US" sz="1100" b="1" dirty="0" smtClean="0">
                <a:latin typeface="+mj-lt"/>
              </a:rPr>
              <a:t>명료하게 기재</a:t>
            </a:r>
            <a:endParaRPr lang="en-US" altLang="ko-KR" sz="1100" b="1" dirty="0">
              <a:latin typeface="+mj-lt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5508104" y="44624"/>
            <a:ext cx="352839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000" b="1" dirty="0" smtClean="0">
                <a:solidFill>
                  <a:srgbClr val="0070C0"/>
                </a:solidFill>
              </a:rPr>
              <a:t>사업</a:t>
            </a:r>
            <a:r>
              <a:rPr lang="ko-KR" altLang="en-US" sz="1000" b="1" dirty="0">
                <a:solidFill>
                  <a:srgbClr val="0070C0"/>
                </a:solidFill>
              </a:rPr>
              <a:t>이</a:t>
            </a:r>
            <a:r>
              <a:rPr lang="ko-KR" altLang="en-US" sz="1000" b="1" dirty="0" smtClean="0">
                <a:solidFill>
                  <a:srgbClr val="0070C0"/>
                </a:solidFill>
              </a:rPr>
              <a:t> 제시한 서식이 맞지 않을 경우 작품의 형식에 맞게 작성 가능 </a:t>
            </a:r>
            <a:r>
              <a:rPr lang="en-US" altLang="ko-KR" sz="1000" b="1" dirty="0" smtClean="0">
                <a:solidFill>
                  <a:srgbClr val="0070C0"/>
                </a:solidFill>
              </a:rPr>
              <a:t>/ </a:t>
            </a:r>
            <a:r>
              <a:rPr lang="ko-KR" altLang="en-US" sz="1000" b="1" dirty="0" smtClean="0">
                <a:solidFill>
                  <a:srgbClr val="0070C0"/>
                </a:solidFill>
              </a:rPr>
              <a:t>단</a:t>
            </a:r>
            <a:r>
              <a:rPr lang="en-US" altLang="ko-KR" sz="1000" b="1" dirty="0" smtClean="0">
                <a:solidFill>
                  <a:srgbClr val="0070C0"/>
                </a:solidFill>
              </a:rPr>
              <a:t>, </a:t>
            </a:r>
            <a:r>
              <a:rPr lang="ko-KR" altLang="en-US" sz="1000" b="1" dirty="0" smtClean="0">
                <a:solidFill>
                  <a:srgbClr val="0070C0"/>
                </a:solidFill>
              </a:rPr>
              <a:t>전반적인  </a:t>
            </a:r>
            <a:r>
              <a:rPr lang="en-US" altLang="ko-KR" sz="1000" b="1" dirty="0" smtClean="0">
                <a:solidFill>
                  <a:srgbClr val="0070C0"/>
                </a:solidFill>
              </a:rPr>
              <a:t>PPT</a:t>
            </a:r>
            <a:r>
              <a:rPr lang="ko-KR" altLang="en-US" sz="1000" b="1" dirty="0" smtClean="0">
                <a:solidFill>
                  <a:srgbClr val="0070C0"/>
                </a:solidFill>
              </a:rPr>
              <a:t>형식은 동일하게 맞춰줄 것</a:t>
            </a:r>
            <a:endParaRPr lang="ko-KR" altLang="en-US" sz="10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4312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80595969"/>
              </p:ext>
            </p:extLst>
          </p:nvPr>
        </p:nvGraphicFramePr>
        <p:xfrm>
          <a:off x="251520" y="857232"/>
          <a:ext cx="8640960" cy="5643602"/>
        </p:xfrm>
        <a:graphic>
          <a:graphicData uri="http://schemas.openxmlformats.org/drawingml/2006/table">
            <a:tbl>
              <a:tblPr/>
              <a:tblGrid>
                <a:gridCol w="8640960"/>
              </a:tblGrid>
              <a:tr h="5643602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  ※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항공촬영을 통해서 사업 대상지를 지도에 표시함</a:t>
                      </a:r>
                      <a:endParaRPr lang="en-US" altLang="ko-KR" sz="100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  예시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) 2013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마을미술프로젝트 화순 </a:t>
                      </a:r>
                      <a:endParaRPr lang="en-US" altLang="ko-KR" sz="100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          –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본 이미지는 공모요강 참조용 외 사용할 수 없음</a:t>
                      </a:r>
                      <a:endParaRPr lang="en-US" altLang="ko-KR" sz="100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4084" marR="4084" marT="4084" marB="4084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9" name="직사각형 8"/>
          <p:cNvSpPr/>
          <p:nvPr/>
        </p:nvSpPr>
        <p:spPr>
          <a:xfrm>
            <a:off x="353073" y="272523"/>
            <a:ext cx="221457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b="1" dirty="0">
                <a:latin typeface="+mj-ea"/>
                <a:ea typeface="+mj-ea"/>
              </a:rPr>
              <a:t>4</a:t>
            </a:r>
            <a:r>
              <a:rPr lang="en-US" altLang="ko-KR" b="1" dirty="0" smtClean="0">
                <a:latin typeface="+mj-ea"/>
                <a:ea typeface="+mj-ea"/>
              </a:rPr>
              <a:t>. </a:t>
            </a:r>
            <a:r>
              <a:rPr lang="ko-KR" altLang="en-US" b="1" dirty="0" smtClean="0">
                <a:latin typeface="+mj-ea"/>
                <a:ea typeface="+mj-ea"/>
              </a:rPr>
              <a:t>공간 구성도</a:t>
            </a:r>
            <a:endParaRPr lang="ko-KR" altLang="en-US" b="1" dirty="0">
              <a:latin typeface="+mj-ea"/>
              <a:ea typeface="+mj-ea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3790928" y="381308"/>
            <a:ext cx="485778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ko-KR" sz="1100" b="1" dirty="0"/>
              <a:t>※ </a:t>
            </a:r>
            <a:r>
              <a:rPr lang="ko-KR" altLang="en-US" sz="1100" b="1" dirty="0"/>
              <a:t>사진 또는 이미지를 첨부할 경우 </a:t>
            </a:r>
            <a:r>
              <a:rPr lang="ko-KR" altLang="en-US" sz="1100" b="1" dirty="0" err="1"/>
              <a:t>저용량의</a:t>
            </a:r>
            <a:r>
              <a:rPr lang="ko-KR" altLang="en-US" sz="1100" b="1" dirty="0"/>
              <a:t> 파일로 전환하여 첨부</a:t>
            </a:r>
            <a:endParaRPr lang="ko-KR" altLang="en-US" sz="1100" dirty="0"/>
          </a:p>
        </p:txBody>
      </p:sp>
      <p:sp>
        <p:nvSpPr>
          <p:cNvPr id="6" name="직사각형 5"/>
          <p:cNvSpPr/>
          <p:nvPr/>
        </p:nvSpPr>
        <p:spPr>
          <a:xfrm>
            <a:off x="7286644" y="6500834"/>
            <a:ext cx="146706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000" dirty="0"/>
              <a:t>(※ 1</a:t>
            </a:r>
            <a:r>
              <a:rPr lang="ko-KR" altLang="en-US" sz="1000" dirty="0"/>
              <a:t>페이지 이내 작성</a:t>
            </a:r>
            <a:r>
              <a:rPr lang="en-US" altLang="ko-KR" sz="1000" dirty="0"/>
              <a:t>)</a:t>
            </a:r>
            <a:endParaRPr lang="ko-KR" altLang="en-US" sz="1000" dirty="0"/>
          </a:p>
        </p:txBody>
      </p:sp>
      <p:pic>
        <p:nvPicPr>
          <p:cNvPr id="7" name="그림 6" descr="지도.b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34" y="1928802"/>
            <a:ext cx="3290894" cy="44565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1119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309470" y="273853"/>
            <a:ext cx="221457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b="1" dirty="0" smtClean="0">
                <a:latin typeface="+mj-ea"/>
                <a:ea typeface="+mj-ea"/>
              </a:rPr>
              <a:t>5. </a:t>
            </a:r>
            <a:r>
              <a:rPr lang="ko-KR" altLang="en-US" b="1" dirty="0" smtClean="0">
                <a:latin typeface="+mj-ea"/>
                <a:ea typeface="+mj-ea"/>
              </a:rPr>
              <a:t>장소사진</a:t>
            </a:r>
            <a:endParaRPr lang="ko-KR" altLang="en-US" b="1" dirty="0">
              <a:latin typeface="+mj-ea"/>
              <a:ea typeface="+mj-ea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3779912" y="547338"/>
            <a:ext cx="485778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ko-KR" sz="1100" b="1" dirty="0"/>
              <a:t>※ </a:t>
            </a:r>
            <a:r>
              <a:rPr lang="ko-KR" altLang="en-US" sz="1100" b="1" dirty="0"/>
              <a:t>사진 또는 이미지를 첨부할 경우 </a:t>
            </a:r>
            <a:r>
              <a:rPr lang="ko-KR" altLang="en-US" sz="1100" b="1" dirty="0" err="1"/>
              <a:t>저용량의</a:t>
            </a:r>
            <a:r>
              <a:rPr lang="ko-KR" altLang="en-US" sz="1100" b="1" dirty="0"/>
              <a:t> 파일로 전환하여 첨부</a:t>
            </a:r>
            <a:endParaRPr lang="ko-KR" altLang="en-US" sz="1100" dirty="0"/>
          </a:p>
        </p:txBody>
      </p:sp>
      <p:sp>
        <p:nvSpPr>
          <p:cNvPr id="6" name="직사각형 5"/>
          <p:cNvSpPr/>
          <p:nvPr/>
        </p:nvSpPr>
        <p:spPr>
          <a:xfrm>
            <a:off x="7286644" y="6500834"/>
            <a:ext cx="146706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000" dirty="0"/>
              <a:t>(※ 1</a:t>
            </a:r>
            <a:r>
              <a:rPr lang="ko-KR" altLang="en-US" sz="1000" dirty="0"/>
              <a:t>페이지 이내 작성</a:t>
            </a:r>
            <a:r>
              <a:rPr lang="en-US" altLang="ko-KR" sz="1000" dirty="0"/>
              <a:t>)</a:t>
            </a:r>
            <a:endParaRPr lang="ko-KR" altLang="en-US" sz="1000" dirty="0"/>
          </a:p>
        </p:txBody>
      </p:sp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5446978"/>
              </p:ext>
            </p:extLst>
          </p:nvPr>
        </p:nvGraphicFramePr>
        <p:xfrm>
          <a:off x="251520" y="857231"/>
          <a:ext cx="8640960" cy="5643604"/>
        </p:xfrm>
        <a:graphic>
          <a:graphicData uri="http://schemas.openxmlformats.org/drawingml/2006/table">
            <a:tbl>
              <a:tblPr/>
              <a:tblGrid>
                <a:gridCol w="4320480"/>
                <a:gridCol w="4320480"/>
              </a:tblGrid>
              <a:tr h="2663859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사진</a:t>
                      </a:r>
                      <a:r>
                        <a:rPr lang="en-US" altLang="ko-KR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1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32533" marR="32533" marT="8994" marB="8994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사진</a:t>
                      </a:r>
                      <a:r>
                        <a:rPr lang="en-US" altLang="ko-KR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2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32533" marR="32533" marT="8994" marB="8994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6894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사진</a:t>
                      </a:r>
                      <a:r>
                        <a:rPr lang="en-US" altLang="ko-KR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1 </a:t>
                      </a: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설명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32533" marR="32533" marT="8994" marB="8994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사진</a:t>
                      </a:r>
                      <a:r>
                        <a:rPr lang="en-US" altLang="ko-KR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2 </a:t>
                      </a: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설명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32533" marR="32533" marT="8994" marB="8994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10987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사진</a:t>
                      </a:r>
                      <a:r>
                        <a:rPr lang="en-US" altLang="ko-KR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3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32533" marR="32533" marT="8994" marB="8994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사진</a:t>
                      </a:r>
                      <a:r>
                        <a:rPr lang="en-US" altLang="ko-KR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4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32533" marR="32533" marT="8994" marB="8994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1864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사진</a:t>
                      </a:r>
                      <a:r>
                        <a:rPr lang="en-US" altLang="ko-KR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3 </a:t>
                      </a: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설명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32533" marR="32533" marT="8994" marB="8994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사진</a:t>
                      </a:r>
                      <a:r>
                        <a:rPr lang="en-US" altLang="ko-KR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4 </a:t>
                      </a: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설명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32533" marR="32533" marT="8994" marB="8994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686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7463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55851478"/>
              </p:ext>
            </p:extLst>
          </p:nvPr>
        </p:nvGraphicFramePr>
        <p:xfrm>
          <a:off x="251520" y="857232"/>
          <a:ext cx="8640960" cy="5452088"/>
        </p:xfrm>
        <a:graphic>
          <a:graphicData uri="http://schemas.openxmlformats.org/drawingml/2006/table">
            <a:tbl>
              <a:tblPr/>
              <a:tblGrid>
                <a:gridCol w="8640960"/>
              </a:tblGrid>
              <a:tr h="5452088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="1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   </a:t>
                      </a:r>
                      <a:endParaRPr lang="ko-KR" altLang="en-US" sz="1050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r>
                        <a:rPr lang="ko-KR" altLang="en-US" sz="1050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  </a:t>
                      </a:r>
                      <a:r>
                        <a:rPr lang="en-US" altLang="ko-KR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※ </a:t>
                      </a:r>
                      <a:r>
                        <a:rPr lang="ko-KR" altLang="en-US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사업대상지에 각각의 작품들이 어떻게 배치될 것인지에 대한 지도</a:t>
                      </a:r>
                      <a:endParaRPr lang="en-US" altLang="ko-KR" sz="105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endParaRPr lang="en-US" altLang="ko-KR" sz="105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r>
                        <a:rPr lang="en-US" altLang="ko-KR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  ※ </a:t>
                      </a:r>
                      <a:r>
                        <a:rPr lang="ko-KR" altLang="en-US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필수 </a:t>
                      </a:r>
                      <a:r>
                        <a:rPr lang="en-US" altLang="ko-KR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- </a:t>
                      </a:r>
                      <a:r>
                        <a:rPr lang="ko-KR" altLang="en-US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이전 </a:t>
                      </a:r>
                      <a:r>
                        <a:rPr lang="ko-KR" altLang="en-US" sz="1050" b="1" kern="120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사업지</a:t>
                      </a:r>
                      <a:r>
                        <a:rPr lang="ko-KR" altLang="en-US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영역을 표시해주고</a:t>
                      </a:r>
                      <a:r>
                        <a:rPr lang="en-US" altLang="ko-KR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금년 사업에서 진행될 영역을 구분해서 표시</a:t>
                      </a:r>
                      <a:endParaRPr lang="en-US" altLang="ko-KR" sz="105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endParaRPr lang="ko-KR" altLang="en-US" sz="105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r>
                        <a:rPr lang="en-US" altLang="ko-KR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  ※ </a:t>
                      </a:r>
                      <a:r>
                        <a:rPr lang="ko-KR" altLang="en-US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작품번호 기입하여 표시</a:t>
                      </a:r>
                      <a:endParaRPr lang="en-US" altLang="ko-KR" sz="105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endParaRPr lang="ko-KR" altLang="en-US" sz="105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r>
                        <a:rPr lang="ko-KR" altLang="en-US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  예시</a:t>
                      </a:r>
                      <a:r>
                        <a:rPr lang="en-US" altLang="ko-KR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) 2013</a:t>
                      </a:r>
                      <a:r>
                        <a:rPr lang="ko-KR" altLang="en-US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마을미술프로젝트 화순 </a:t>
                      </a:r>
                      <a:r>
                        <a:rPr lang="en-US" altLang="ko-KR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–</a:t>
                      </a:r>
                      <a:r>
                        <a:rPr lang="ko-KR" altLang="en-US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본 이미지는 공모요강 참조용 외 사용할 수 없음</a:t>
                      </a:r>
                      <a:endParaRPr lang="en-US" altLang="ko-KR" sz="105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ko-KR" altLang="en-US" sz="1100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pPr marL="0" marR="0" indent="0" algn="just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kern="1200" dirty="0" smtClean="0">
                        <a:solidFill>
                          <a:schemeClr val="tx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dirty="0">
                        <a:solidFill>
                          <a:srgbClr val="000000"/>
                        </a:solidFill>
                        <a:latin typeface="+mj-lt"/>
                        <a:ea typeface="굴림" pitchFamily="50" charset="-127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9" name="직사각형 8"/>
          <p:cNvSpPr/>
          <p:nvPr/>
        </p:nvSpPr>
        <p:spPr>
          <a:xfrm>
            <a:off x="285720" y="257399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ko-KR" b="1" dirty="0" smtClean="0">
                <a:latin typeface="+mj-ea"/>
                <a:ea typeface="+mj-ea"/>
              </a:rPr>
              <a:t>6. </a:t>
            </a:r>
            <a:r>
              <a:rPr lang="ko-KR" altLang="en-US" b="1" dirty="0" smtClean="0">
                <a:latin typeface="+mj-ea"/>
                <a:ea typeface="+mj-ea"/>
              </a:rPr>
              <a:t>전체 작품 배치도</a:t>
            </a:r>
            <a:endParaRPr lang="ko-KR" altLang="en-US" b="1" dirty="0">
              <a:latin typeface="+mj-ea"/>
              <a:ea typeface="+mj-ea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7286644" y="6500834"/>
            <a:ext cx="146706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000" dirty="0">
                <a:latin typeface="+mj-lt"/>
              </a:rPr>
              <a:t>(※ 1</a:t>
            </a:r>
            <a:r>
              <a:rPr lang="ko-KR" altLang="en-US" sz="1000" dirty="0">
                <a:latin typeface="+mj-lt"/>
              </a:rPr>
              <a:t>페이지 이내 작성</a:t>
            </a:r>
            <a:r>
              <a:rPr lang="en-US" altLang="ko-KR" sz="1000" dirty="0">
                <a:latin typeface="+mj-lt"/>
              </a:rPr>
              <a:t>)</a:t>
            </a:r>
            <a:endParaRPr lang="ko-KR" altLang="en-US" sz="1000" dirty="0">
              <a:latin typeface="+mj-lt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2714612" y="381308"/>
            <a:ext cx="485778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altLang="ko-KR" sz="1100" b="1" dirty="0">
                <a:latin typeface="+mj-ea"/>
                <a:ea typeface="+mj-ea"/>
              </a:rPr>
              <a:t>※ </a:t>
            </a:r>
            <a:r>
              <a:rPr lang="ko-KR" altLang="en-US" sz="1100" b="1" dirty="0">
                <a:latin typeface="+mj-ea"/>
                <a:ea typeface="+mj-ea"/>
              </a:rPr>
              <a:t>사진 또는 이미지를 첨부할 경우 </a:t>
            </a:r>
            <a:r>
              <a:rPr lang="ko-KR" altLang="en-US" sz="1100" b="1" dirty="0" err="1">
                <a:latin typeface="+mj-ea"/>
                <a:ea typeface="+mj-ea"/>
              </a:rPr>
              <a:t>저용량의</a:t>
            </a:r>
            <a:r>
              <a:rPr lang="ko-KR" altLang="en-US" sz="1100" b="1" dirty="0">
                <a:latin typeface="+mj-ea"/>
                <a:ea typeface="+mj-ea"/>
              </a:rPr>
              <a:t> 파일로 전환하여 첨부</a:t>
            </a:r>
            <a:endParaRPr lang="ko-KR" altLang="en-US" sz="1100" dirty="0">
              <a:latin typeface="+mj-ea"/>
              <a:ea typeface="+mj-ea"/>
            </a:endParaRPr>
          </a:p>
        </p:txBody>
      </p:sp>
      <p:pic>
        <p:nvPicPr>
          <p:cNvPr id="10" name="그림 9" descr="지도2.bmp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67744" y="2348880"/>
            <a:ext cx="4464496" cy="3762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07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23181171"/>
              </p:ext>
            </p:extLst>
          </p:nvPr>
        </p:nvGraphicFramePr>
        <p:xfrm>
          <a:off x="251520" y="690524"/>
          <a:ext cx="8640959" cy="5832649"/>
        </p:xfrm>
        <a:graphic>
          <a:graphicData uri="http://schemas.openxmlformats.org/drawingml/2006/table">
            <a:tbl>
              <a:tblPr/>
              <a:tblGrid>
                <a:gridCol w="2520280"/>
                <a:gridCol w="3456384"/>
                <a:gridCol w="2664295"/>
              </a:tblGrid>
              <a:tr h="253312">
                <a:tc rowSpan="5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작품이 설치될 대상지 사진</a:t>
                      </a:r>
                      <a:endParaRPr lang="ko-KR" altLang="en-US" sz="100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pPr algn="ctr"/>
                      <a:r>
                        <a:rPr lang="ko-KR" altLang="en-US" sz="1000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실제 대상지 ‘사진’을 배경으로</a:t>
                      </a:r>
                      <a:endParaRPr lang="ko-KR" altLang="en-US" sz="10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algn="ctr"/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작품 이미지 합성 </a:t>
                      </a:r>
                      <a:endParaRPr lang="en-US" altLang="ko-KR" sz="100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algn="ctr"/>
                      <a:endParaRPr lang="en-US" altLang="ko-KR" sz="100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algn="ctr"/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※ 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작품 이미지는 풍경 대비</a:t>
                      </a:r>
                      <a:endParaRPr lang="en-US" altLang="ko-KR" sz="10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algn="ctr"/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실물 크기의 비율로 사진에 합성할 것</a:t>
                      </a:r>
                    </a:p>
                    <a:p>
                      <a:pPr algn="ctr"/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작품 시뮬레이션 이미지 첨부는 작품 시뮬레이션 </a:t>
                      </a:r>
                      <a:r>
                        <a:rPr lang="ko-KR" altLang="en-US" sz="1000" b="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이미지는 </a:t>
                      </a:r>
                      <a:r>
                        <a:rPr lang="en-US" altLang="ko-KR" sz="1000" b="0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2D, 3D, </a:t>
                      </a:r>
                      <a:r>
                        <a:rPr lang="ko-KR" altLang="en-US" sz="1000" b="0" kern="1200" dirty="0" err="1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손그림</a:t>
                      </a:r>
                      <a:r>
                        <a:rPr lang="en-US" altLang="ko-KR" sz="1000" b="0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000" b="0" kern="1200" dirty="0" err="1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마케트</a:t>
                      </a:r>
                      <a:r>
                        <a:rPr lang="en-US" altLang="ko-KR" sz="1000" b="0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000" b="0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소형 </a:t>
                      </a:r>
                      <a:r>
                        <a:rPr lang="ko-KR" altLang="en-US" sz="1000" b="0" kern="1200" dirty="0" err="1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미니어쳐</a:t>
                      </a:r>
                      <a:r>
                        <a:rPr lang="en-US" altLang="ko-KR" sz="1000" b="0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) </a:t>
                      </a:r>
                      <a:r>
                        <a:rPr lang="ko-KR" altLang="en-US" sz="1000" b="0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등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모두 가능함 </a:t>
                      </a:r>
                      <a:endParaRPr lang="ko-KR" altLang="en-US" sz="10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  <a:p>
                      <a:pPr algn="ctr"/>
                      <a:endParaRPr lang="ko-KR" altLang="en-US" sz="10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4084" marR="4084" marT="4084" marB="408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baseline="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1. </a:t>
                      </a:r>
                      <a:r>
                        <a:rPr lang="ko-KR" altLang="en-US" sz="1000" b="1" dirty="0" err="1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작품명</a:t>
                      </a:r>
                      <a:r>
                        <a:rPr lang="en-US" altLang="ko-KR" sz="1000" b="1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:</a:t>
                      </a:r>
                      <a:endParaRPr lang="ko-KR" altLang="en-US" sz="1000" b="1" dirty="0" smtClean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913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2.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설치장소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: </a:t>
                      </a: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※ 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작품배치도에 표시된 번호와 장소기입 </a:t>
                      </a:r>
                      <a:endParaRPr lang="ko-KR" altLang="en-US" sz="1000" b="1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1534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3.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재료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: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※ 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재료의 지속성 및 안전성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유해도 등 심사 </a:t>
                      </a:r>
                      <a:endParaRPr lang="ko-KR" altLang="en-US" sz="1000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9711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4.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규격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: </a:t>
                      </a:r>
                    </a:p>
                    <a:p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※ 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가로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x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세로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x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높이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단위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cm)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순으로 반드시 기재</a:t>
                      </a:r>
                    </a:p>
                    <a:p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※ 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여러 점의 작품이 하나의 세트일 경우에도 각각에 대해서 모두 기입</a:t>
                      </a:r>
                    </a:p>
                    <a:p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※ ‘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가변크기’라고 기재 불가</a:t>
                      </a: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3462">
                <a:tc vMerge="1">
                  <a:txBody>
                    <a:bodyPr/>
                    <a:lstStyle/>
                    <a:p>
                      <a:pPr algn="ctr"/>
                      <a:endParaRPr lang="ko-KR" altLang="en-US" sz="1100" dirty="0">
                        <a:solidFill>
                          <a:srgbClr val="000000"/>
                        </a:solidFill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5.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소요인원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: </a:t>
                      </a:r>
                    </a:p>
                    <a:p>
                      <a:pPr marL="0" marR="0" indent="0" algn="just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※ 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예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: 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참여작가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0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명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보조작가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0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명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하도급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0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명 </a:t>
                      </a: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23334">
                <a:tc rowSpan="2" gridSpan="2">
                  <a:txBody>
                    <a:bodyPr/>
                    <a:lstStyle/>
                    <a:p>
                      <a:pPr marL="10287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순수 작품 이미지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1</a:t>
                      </a:r>
                    </a:p>
                    <a:p>
                      <a:pPr marL="10287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algn="ctr"/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※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작품 사이즈를 기입한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입면도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평면도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세부이미지 등</a:t>
                      </a:r>
                      <a:endParaRPr lang="ko-KR" altLang="en-US" sz="10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algn="ctr"/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작품 시뮬레이션 </a:t>
                      </a:r>
                      <a:r>
                        <a:rPr lang="ko-KR" altLang="en-US" sz="1000" b="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이미지는 </a:t>
                      </a:r>
                      <a:r>
                        <a:rPr lang="en-US" altLang="ko-KR" sz="1000" b="0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2D, 3D, </a:t>
                      </a:r>
                      <a:r>
                        <a:rPr lang="ko-KR" altLang="en-US" sz="1000" b="0" kern="1200" dirty="0" err="1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손그림</a:t>
                      </a:r>
                      <a:r>
                        <a:rPr lang="en-US" altLang="ko-KR" sz="1000" b="0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000" b="0" kern="1200" dirty="0" err="1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마케트</a:t>
                      </a:r>
                      <a:r>
                        <a:rPr lang="en-US" altLang="ko-KR" sz="1000" b="0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000" b="0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소형 </a:t>
                      </a:r>
                      <a:r>
                        <a:rPr lang="ko-KR" altLang="en-US" sz="1000" b="0" kern="1200" dirty="0" err="1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미니어쳐</a:t>
                      </a:r>
                      <a:r>
                        <a:rPr lang="en-US" altLang="ko-KR" sz="1000" b="0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) </a:t>
                      </a:r>
                      <a:r>
                        <a:rPr lang="ko-KR" altLang="en-US" sz="1000" b="0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등 선택해서 제출</a:t>
                      </a:r>
                    </a:p>
                    <a:p>
                      <a:pPr algn="ctr"/>
                      <a:endParaRPr lang="en-US" altLang="ko-KR" sz="1000" kern="1200" baseline="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6.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작품설명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: </a:t>
                      </a:r>
                    </a:p>
                    <a:p>
                      <a:pPr marL="0" marR="0" indent="0" algn="just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※ 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작품의미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특징</a:t>
                      </a:r>
                      <a:endParaRPr lang="en-US" altLang="ko-KR" sz="10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40946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7.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작품보존기간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000" b="1" kern="120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일몰제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적용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):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</a:t>
                      </a:r>
                      <a:endParaRPr lang="en-US" altLang="ko-KR" sz="10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indent="0" algn="just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1200" dirty="0" smtClean="0">
                          <a:solidFill>
                            <a:srgbClr val="F5750B"/>
                          </a:solidFill>
                          <a:latin typeface="+mj-ea"/>
                          <a:ea typeface="+mj-ea"/>
                          <a:cs typeface="+mn-cs"/>
                        </a:rPr>
                        <a:t>프로젝트 완료일로부터 </a:t>
                      </a:r>
                      <a:r>
                        <a:rPr lang="en-US" altLang="ko-KR" sz="1000" b="1" kern="1200" dirty="0" smtClean="0">
                          <a:solidFill>
                            <a:srgbClr val="F5750B"/>
                          </a:solidFill>
                          <a:latin typeface="+mj-ea"/>
                          <a:ea typeface="+mj-ea"/>
                          <a:cs typeface="+mn-cs"/>
                        </a:rPr>
                        <a:t>( )</a:t>
                      </a:r>
                      <a:r>
                        <a:rPr lang="ko-KR" altLang="en-US" sz="1000" b="1" kern="1200" dirty="0" smtClean="0">
                          <a:solidFill>
                            <a:srgbClr val="F5750B"/>
                          </a:solidFill>
                          <a:latin typeface="+mj-ea"/>
                          <a:ea typeface="+mj-ea"/>
                          <a:cs typeface="+mn-cs"/>
                        </a:rPr>
                        <a:t>년 </a:t>
                      </a:r>
                      <a:endParaRPr lang="en-US" altLang="ko-KR" sz="1000" b="1" kern="1200" dirty="0" smtClean="0">
                        <a:solidFill>
                          <a:srgbClr val="F5750B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indent="0" algn="just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1200" dirty="0" smtClean="0">
                          <a:solidFill>
                            <a:srgbClr val="F5750B"/>
                          </a:solidFill>
                          <a:latin typeface="+mj-ea"/>
                          <a:ea typeface="+mj-ea"/>
                          <a:cs typeface="+mn-cs"/>
                        </a:rPr>
                        <a:t>※</a:t>
                      </a:r>
                      <a:r>
                        <a:rPr lang="ko-KR" altLang="en-US" sz="1000" b="1" kern="1200" dirty="0" smtClean="0">
                          <a:solidFill>
                            <a:srgbClr val="F5750B"/>
                          </a:solidFill>
                          <a:latin typeface="+mj-ea"/>
                          <a:ea typeface="+mj-ea"/>
                          <a:cs typeface="+mn-cs"/>
                        </a:rPr>
                        <a:t>최소 </a:t>
                      </a:r>
                      <a:r>
                        <a:rPr lang="en-US" altLang="ko-KR" sz="1000" b="1" kern="1200" dirty="0" smtClean="0">
                          <a:solidFill>
                            <a:srgbClr val="F5750B"/>
                          </a:solidFill>
                          <a:latin typeface="+mj-ea"/>
                          <a:ea typeface="+mj-ea"/>
                          <a:cs typeface="+mn-cs"/>
                        </a:rPr>
                        <a:t>3</a:t>
                      </a:r>
                      <a:r>
                        <a:rPr lang="ko-KR" altLang="en-US" sz="1000" b="1" kern="1200" dirty="0" err="1" smtClean="0">
                          <a:solidFill>
                            <a:srgbClr val="F5750B"/>
                          </a:solidFill>
                          <a:latin typeface="+mj-ea"/>
                          <a:ea typeface="+mj-ea"/>
                          <a:cs typeface="+mn-cs"/>
                        </a:rPr>
                        <a:t>년이상</a:t>
                      </a:r>
                      <a:r>
                        <a:rPr lang="ko-KR" altLang="en-US" sz="1000" b="1" kern="1200" dirty="0" smtClean="0">
                          <a:solidFill>
                            <a:srgbClr val="F5750B"/>
                          </a:solidFill>
                          <a:latin typeface="+mj-ea"/>
                          <a:ea typeface="+mj-ea"/>
                          <a:cs typeface="+mn-cs"/>
                        </a:rPr>
                        <a:t> 이어야 함</a:t>
                      </a:r>
                      <a:endParaRPr lang="ko-KR" altLang="en-US" sz="1000" kern="1200" dirty="0" smtClean="0">
                        <a:solidFill>
                          <a:srgbClr val="F5750B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indent="0" algn="just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000" dirty="0" smtClean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000" dirty="0" smtClean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9" name="직사각형 8"/>
          <p:cNvSpPr/>
          <p:nvPr/>
        </p:nvSpPr>
        <p:spPr>
          <a:xfrm>
            <a:off x="285720" y="260648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ko-KR" b="1" dirty="0" smtClean="0">
                <a:latin typeface="+mj-ea"/>
                <a:ea typeface="+mj-ea"/>
              </a:rPr>
              <a:t>7. </a:t>
            </a:r>
            <a:r>
              <a:rPr lang="ko-KR" altLang="en-US" b="1" dirty="0" smtClean="0">
                <a:latin typeface="+mj-ea"/>
                <a:ea typeface="+mj-ea"/>
              </a:rPr>
              <a:t>작품 세부내용</a:t>
            </a:r>
            <a:endParaRPr lang="ko-KR" altLang="en-US" b="1" dirty="0">
              <a:latin typeface="+mj-ea"/>
              <a:ea typeface="+mj-ea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2339752" y="374467"/>
            <a:ext cx="1729961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000" b="1" dirty="0" smtClean="0">
                <a:solidFill>
                  <a:srgbClr val="FF0000"/>
                </a:solidFill>
                <a:latin typeface="+mj-ea"/>
                <a:ea typeface="+mj-ea"/>
              </a:rPr>
              <a:t>작품수량만큼 </a:t>
            </a:r>
            <a:r>
              <a:rPr lang="ko-KR" altLang="en-US" sz="1000" b="1" dirty="0">
                <a:solidFill>
                  <a:srgbClr val="FF0000"/>
                </a:solidFill>
                <a:latin typeface="+mj-ea"/>
                <a:ea typeface="+mj-ea"/>
              </a:rPr>
              <a:t>페이지  </a:t>
            </a:r>
            <a:r>
              <a:rPr lang="ko-KR" altLang="en-US" sz="1000" b="1" dirty="0" smtClean="0">
                <a:solidFill>
                  <a:srgbClr val="FF0000"/>
                </a:solidFill>
                <a:latin typeface="+mj-ea"/>
                <a:ea typeface="+mj-ea"/>
              </a:rPr>
              <a:t>추가</a:t>
            </a:r>
            <a:endParaRPr lang="ko-KR" altLang="en-US" sz="1000" b="1" dirty="0">
              <a:solidFill>
                <a:srgbClr val="FF0000"/>
              </a:solidFill>
              <a:latin typeface="+mj-ea"/>
              <a:ea typeface="+mj-ea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8100392" y="260648"/>
            <a:ext cx="79208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600" b="1" dirty="0" smtClean="0">
                <a:latin typeface="+mj-ea"/>
                <a:ea typeface="+mj-ea"/>
              </a:rPr>
              <a:t>작품</a:t>
            </a:r>
            <a:r>
              <a:rPr lang="en-US" altLang="ko-KR" sz="1600" b="1" dirty="0" smtClean="0">
                <a:latin typeface="+mj-ea"/>
                <a:ea typeface="+mj-ea"/>
              </a:rPr>
              <a:t>1</a:t>
            </a:r>
            <a:endParaRPr lang="ko-KR" altLang="en-US" sz="1600" b="1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777569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88050271"/>
              </p:ext>
            </p:extLst>
          </p:nvPr>
        </p:nvGraphicFramePr>
        <p:xfrm>
          <a:off x="251520" y="857232"/>
          <a:ext cx="8640959" cy="5452088"/>
        </p:xfrm>
        <a:graphic>
          <a:graphicData uri="http://schemas.openxmlformats.org/drawingml/2006/table">
            <a:tbl>
              <a:tblPr/>
              <a:tblGrid>
                <a:gridCol w="8640959"/>
              </a:tblGrid>
              <a:tr h="5452088">
                <a:tc>
                  <a:txBody>
                    <a:bodyPr/>
                    <a:lstStyle/>
                    <a:p>
                      <a:r>
                        <a:rPr lang="en-US" altLang="ko-KR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※ </a:t>
                      </a:r>
                      <a:r>
                        <a:rPr lang="ko-KR" altLang="en-US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제작일정</a:t>
                      </a:r>
                      <a:r>
                        <a:rPr lang="en-US" altLang="ko-KR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계획</a:t>
                      </a:r>
                      <a:r>
                        <a:rPr lang="en-US" altLang="ko-KR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방법 등 구체적으로 기입</a:t>
                      </a:r>
                      <a:endParaRPr lang="en-US" altLang="ko-KR" sz="105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endParaRPr lang="en-US" altLang="ko-KR" sz="105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5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5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5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5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5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5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5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5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5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5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5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※</a:t>
                      </a:r>
                      <a:r>
                        <a:rPr lang="ko-KR" altLang="en-US" sz="1050" b="1" kern="120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작품별</a:t>
                      </a:r>
                      <a:r>
                        <a:rPr lang="ko-KR" altLang="en-US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설치계획을 구체적으로 기입</a:t>
                      </a:r>
                      <a:endParaRPr lang="en-US" altLang="ko-KR" sz="105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endParaRPr lang="ko-KR" altLang="en-US" sz="1100" kern="1200" dirty="0" smtClean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pPr marL="0" marR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1200" dirty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pPr marL="0" marR="0" indent="0" algn="just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100" kern="1200" dirty="0" smtClean="0">
                        <a:solidFill>
                          <a:srgbClr val="F5750B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pPr marL="0" marR="0" indent="0" algn="just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100" kern="1200" dirty="0" smtClean="0">
                        <a:solidFill>
                          <a:srgbClr val="F5750B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pPr marL="0" marR="0" indent="0" algn="just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100" kern="1200" dirty="0" smtClean="0">
                        <a:solidFill>
                          <a:srgbClr val="F5750B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pPr marL="0" marR="0" indent="0" algn="just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100" kern="1200" dirty="0" smtClean="0">
                        <a:solidFill>
                          <a:srgbClr val="F5750B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pPr marL="0" marR="0" indent="0" algn="just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100" kern="1200" dirty="0" smtClean="0">
                        <a:solidFill>
                          <a:srgbClr val="F5750B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pPr marL="0" marR="0" indent="0" algn="just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kern="1200" dirty="0" smtClean="0">
                        <a:solidFill>
                          <a:srgbClr val="F5750B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dirty="0">
                        <a:solidFill>
                          <a:srgbClr val="000000"/>
                        </a:solidFill>
                        <a:latin typeface="+mj-lt"/>
                        <a:ea typeface="굴림" pitchFamily="50" charset="-127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" name="직사각형 1"/>
          <p:cNvSpPr/>
          <p:nvPr/>
        </p:nvSpPr>
        <p:spPr>
          <a:xfrm>
            <a:off x="286024" y="280900"/>
            <a:ext cx="302679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latin typeface="+mj-ea"/>
                <a:ea typeface="+mj-ea"/>
              </a:rPr>
              <a:t>8. </a:t>
            </a:r>
            <a:r>
              <a:rPr lang="ko-KR" altLang="en-US" b="1" dirty="0">
                <a:latin typeface="+mj-ea"/>
                <a:ea typeface="+mj-ea"/>
              </a:rPr>
              <a:t>제작 계획 및 설치 방안 </a:t>
            </a:r>
            <a:r>
              <a:rPr lang="en-US" altLang="ko-KR" b="1" dirty="0" smtClean="0">
                <a:latin typeface="+mj-ea"/>
                <a:ea typeface="+mj-ea"/>
              </a:rPr>
              <a:t> </a:t>
            </a:r>
            <a:endParaRPr lang="ko-KR" altLang="en-US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766080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42663615"/>
              </p:ext>
            </p:extLst>
          </p:nvPr>
        </p:nvGraphicFramePr>
        <p:xfrm>
          <a:off x="251520" y="1142984"/>
          <a:ext cx="8640960" cy="5238344"/>
        </p:xfrm>
        <a:graphic>
          <a:graphicData uri="http://schemas.openxmlformats.org/drawingml/2006/table">
            <a:tbl>
              <a:tblPr/>
              <a:tblGrid>
                <a:gridCol w="1440160"/>
                <a:gridCol w="7200800"/>
              </a:tblGrid>
              <a:tr h="2606567">
                <a:tc gridSpan="2">
                  <a:txBody>
                    <a:bodyPr/>
                    <a:lstStyle/>
                    <a:p>
                      <a:pPr algn="ctr"/>
                      <a:r>
                        <a:rPr lang="ko-KR" altLang="en-US" sz="1100" b="1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  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프로그램을 알아볼 수 있는 이미지 첨부</a:t>
                      </a:r>
                      <a:r>
                        <a:rPr lang="en-US" altLang="ko-KR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endParaRPr lang="ko-KR" altLang="en-US" sz="11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1200" dirty="0">
                        <a:solidFill>
                          <a:schemeClr val="tx1"/>
                        </a:solidFill>
                        <a:latin typeface="+mj-lt"/>
                        <a:ea typeface="굴림" pitchFamily="50" charset="-127"/>
                        <a:cs typeface="+mn-cs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1200" dirty="0">
                        <a:solidFill>
                          <a:schemeClr val="tx1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6846">
                <a:tc>
                  <a:txBody>
                    <a:bodyPr/>
                    <a:lstStyle/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1. </a:t>
                      </a: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프로그램    번호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6846">
                <a:tc>
                  <a:txBody>
                    <a:bodyPr/>
                    <a:lstStyle/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2. </a:t>
                      </a: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진   행   장   소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6846">
                <a:tc>
                  <a:txBody>
                    <a:bodyPr/>
                    <a:lstStyle/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3. </a:t>
                      </a: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진   행   자   수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3333">
                <a:tc>
                  <a:txBody>
                    <a:bodyPr/>
                    <a:lstStyle/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4. </a:t>
                      </a: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참   여   대   상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87550">
                <a:tc>
                  <a:txBody>
                    <a:bodyPr/>
                    <a:lstStyle/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5. </a:t>
                      </a: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내              용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30356">
                <a:tc>
                  <a:txBody>
                    <a:bodyPr/>
                    <a:lstStyle/>
                    <a:p>
                      <a:pPr marL="331470" marR="0" indent="-22860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AutoNum type="arabicPeriod" startAt="6"/>
                      </a:pP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파  급   효  과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9" name="직사각형 8"/>
          <p:cNvSpPr/>
          <p:nvPr/>
        </p:nvSpPr>
        <p:spPr>
          <a:xfrm>
            <a:off x="294346" y="277102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ko-KR" b="1" dirty="0" smtClean="0">
                <a:latin typeface="+mj-ea"/>
                <a:ea typeface="+mj-ea"/>
              </a:rPr>
              <a:t>9. </a:t>
            </a:r>
            <a:r>
              <a:rPr lang="ko-KR" altLang="en-US" b="1" dirty="0" smtClean="0">
                <a:latin typeface="+mj-ea"/>
                <a:ea typeface="+mj-ea"/>
              </a:rPr>
              <a:t>프로그램</a:t>
            </a:r>
            <a:endParaRPr lang="ko-KR" altLang="en-US" b="1" dirty="0">
              <a:latin typeface="+mj-ea"/>
              <a:ea typeface="+mj-ea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285720" y="642918"/>
            <a:ext cx="781467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100" b="1" dirty="0">
                <a:latin typeface="+mj-ea"/>
                <a:ea typeface="+mj-ea"/>
              </a:rPr>
              <a:t>※ </a:t>
            </a:r>
            <a:r>
              <a:rPr lang="ko-KR" altLang="en-US" sz="1100" b="1" dirty="0">
                <a:latin typeface="+mj-ea"/>
                <a:ea typeface="+mj-ea"/>
              </a:rPr>
              <a:t>형식적인 프로그램은 해당되지 않음 </a:t>
            </a:r>
            <a:r>
              <a:rPr lang="en-US" altLang="ko-KR" sz="1100" b="1" dirty="0">
                <a:latin typeface="+mj-ea"/>
                <a:ea typeface="+mj-ea"/>
              </a:rPr>
              <a:t>(</a:t>
            </a:r>
            <a:r>
              <a:rPr lang="ko-KR" altLang="en-US" sz="1100" b="1" dirty="0">
                <a:latin typeface="+mj-ea"/>
                <a:ea typeface="+mj-ea"/>
              </a:rPr>
              <a:t>예</a:t>
            </a:r>
            <a:r>
              <a:rPr lang="en-US" altLang="ko-KR" sz="1100" b="1" dirty="0">
                <a:latin typeface="+mj-ea"/>
                <a:ea typeface="+mj-ea"/>
              </a:rPr>
              <a:t>: </a:t>
            </a:r>
            <a:r>
              <a:rPr lang="ko-KR" altLang="en-US" sz="1100" b="1" dirty="0">
                <a:latin typeface="+mj-ea"/>
                <a:ea typeface="+mj-ea"/>
              </a:rPr>
              <a:t>개막식</a:t>
            </a:r>
            <a:r>
              <a:rPr lang="en-US" altLang="ko-KR" sz="1100" b="1" dirty="0">
                <a:latin typeface="+mj-ea"/>
                <a:ea typeface="+mj-ea"/>
              </a:rPr>
              <a:t>, </a:t>
            </a:r>
            <a:r>
              <a:rPr lang="ko-KR" altLang="en-US" sz="1100" b="1" dirty="0">
                <a:latin typeface="+mj-ea"/>
                <a:ea typeface="+mj-ea"/>
              </a:rPr>
              <a:t>주민설명회는 해당되지 않음</a:t>
            </a:r>
            <a:r>
              <a:rPr lang="en-US" altLang="ko-KR" sz="1100" b="1" dirty="0" smtClean="0">
                <a:latin typeface="+mj-ea"/>
                <a:ea typeface="+mj-ea"/>
              </a:rPr>
              <a:t>) - </a:t>
            </a:r>
            <a:r>
              <a:rPr lang="ko-KR" altLang="en-US" sz="1100" b="1" dirty="0" smtClean="0">
                <a:latin typeface="+mj-ea"/>
                <a:ea typeface="+mj-ea"/>
              </a:rPr>
              <a:t>커뮤니티프로그램</a:t>
            </a:r>
            <a:r>
              <a:rPr lang="en-US" altLang="ko-KR" sz="1100" b="1" dirty="0" smtClean="0">
                <a:latin typeface="+mj-ea"/>
                <a:ea typeface="+mj-ea"/>
              </a:rPr>
              <a:t>, </a:t>
            </a:r>
            <a:r>
              <a:rPr lang="ko-KR" altLang="en-US" sz="1100" b="1" dirty="0" smtClean="0">
                <a:latin typeface="+mj-ea"/>
                <a:ea typeface="+mj-ea"/>
              </a:rPr>
              <a:t>교육프로그램 등</a:t>
            </a:r>
            <a:endParaRPr lang="ko-KR" altLang="en-US" sz="1100" dirty="0">
              <a:latin typeface="+mj-ea"/>
              <a:ea typeface="+mj-ea"/>
            </a:endParaRPr>
          </a:p>
          <a:p>
            <a:r>
              <a:rPr lang="en-US" altLang="ko-KR" sz="1100" b="1" dirty="0">
                <a:latin typeface="+mj-ea"/>
                <a:ea typeface="+mj-ea"/>
              </a:rPr>
              <a:t>※ </a:t>
            </a:r>
            <a:r>
              <a:rPr lang="ko-KR" altLang="en-US" sz="1100" b="1" dirty="0">
                <a:latin typeface="+mj-ea"/>
                <a:ea typeface="+mj-ea"/>
              </a:rPr>
              <a:t>참신하고 유익하며 주민과의 쌍방소통이 원활하게 이루어질 수 프로그램</a:t>
            </a:r>
            <a:endParaRPr lang="ko-KR" altLang="en-US" sz="1100" dirty="0">
              <a:latin typeface="+mj-ea"/>
              <a:ea typeface="+mj-ea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6357950" y="6500834"/>
            <a:ext cx="2473754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000" dirty="0" smtClean="0"/>
              <a:t>※ </a:t>
            </a:r>
            <a:r>
              <a:rPr lang="ko-KR" altLang="en-US" sz="1000" dirty="0" smtClean="0"/>
              <a:t>프로그램 수만큼 페이지 늘려서 사용</a:t>
            </a:r>
            <a:endParaRPr lang="ko-KR" altLang="en-US" sz="1000" dirty="0"/>
          </a:p>
        </p:txBody>
      </p:sp>
    </p:spTree>
    <p:extLst>
      <p:ext uri="{BB962C8B-B14F-4D97-AF65-F5344CB8AC3E}">
        <p14:creationId xmlns:p14="http://schemas.microsoft.com/office/powerpoint/2010/main" val="26957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1701820"/>
              </p:ext>
            </p:extLst>
          </p:nvPr>
        </p:nvGraphicFramePr>
        <p:xfrm>
          <a:off x="251521" y="857232"/>
          <a:ext cx="8640959" cy="5452088"/>
        </p:xfrm>
        <a:graphic>
          <a:graphicData uri="http://schemas.openxmlformats.org/drawingml/2006/table">
            <a:tbl>
              <a:tblPr/>
              <a:tblGrid>
                <a:gridCol w="360039"/>
                <a:gridCol w="8280920"/>
              </a:tblGrid>
              <a:tr h="2272853">
                <a:tc>
                  <a:txBody>
                    <a:bodyPr/>
                    <a:lstStyle/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추</a:t>
                      </a:r>
                      <a:endParaRPr lang="en-US" altLang="ko-KR" sz="1100" dirty="0" smtClean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진</a:t>
                      </a:r>
                      <a:endParaRPr lang="en-US" altLang="ko-KR" sz="1100" dirty="0" smtClean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절</a:t>
                      </a:r>
                      <a:endParaRPr lang="en-US" altLang="ko-KR" sz="1100" dirty="0" smtClean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차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   </a:t>
                      </a:r>
                      <a:endParaRPr lang="ko-KR" altLang="en-US" sz="1100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79235">
                <a:tc>
                  <a:txBody>
                    <a:bodyPr/>
                    <a:lstStyle/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세</a:t>
                      </a:r>
                      <a:endParaRPr lang="en-US" altLang="ko-KR" sz="1100" dirty="0" smtClean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부</a:t>
                      </a:r>
                      <a:endParaRPr lang="en-US" altLang="ko-KR" sz="1100" dirty="0" smtClean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일</a:t>
                      </a:r>
                      <a:endParaRPr lang="en-US" altLang="ko-KR" sz="1100" dirty="0" smtClean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정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  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◦ </a:t>
                      </a:r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표로 작성</a:t>
                      </a: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9" name="직사각형 8"/>
          <p:cNvSpPr/>
          <p:nvPr/>
        </p:nvSpPr>
        <p:spPr>
          <a:xfrm>
            <a:off x="285720" y="277102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ko-KR" b="1" dirty="0" smtClean="0">
                <a:latin typeface="+mj-ea"/>
                <a:ea typeface="+mj-ea"/>
              </a:rPr>
              <a:t>10. </a:t>
            </a:r>
            <a:r>
              <a:rPr lang="ko-KR" altLang="en-US" b="1" dirty="0" smtClean="0">
                <a:latin typeface="+mj-ea"/>
                <a:ea typeface="+mj-ea"/>
              </a:rPr>
              <a:t>추진절차 및 세부일정</a:t>
            </a:r>
            <a:endParaRPr lang="ko-KR" altLang="en-US" b="1" dirty="0">
              <a:latin typeface="+mj-ea"/>
              <a:ea typeface="+mj-ea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7286644" y="6500834"/>
            <a:ext cx="146706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000" dirty="0">
                <a:latin typeface="+mj-lt"/>
              </a:rPr>
              <a:t>(※ 1</a:t>
            </a:r>
            <a:r>
              <a:rPr lang="ko-KR" altLang="en-US" sz="1000" dirty="0">
                <a:latin typeface="+mj-lt"/>
              </a:rPr>
              <a:t>페이지 이내 작성</a:t>
            </a:r>
            <a:r>
              <a:rPr lang="en-US" altLang="ko-KR" sz="1000" dirty="0">
                <a:latin typeface="+mj-lt"/>
              </a:rPr>
              <a:t>)</a:t>
            </a:r>
            <a:endParaRPr lang="ko-KR" altLang="en-US" sz="1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507648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75865507"/>
              </p:ext>
            </p:extLst>
          </p:nvPr>
        </p:nvGraphicFramePr>
        <p:xfrm>
          <a:off x="251520" y="857232"/>
          <a:ext cx="8640960" cy="5452089"/>
        </p:xfrm>
        <a:graphic>
          <a:graphicData uri="http://schemas.openxmlformats.org/drawingml/2006/table">
            <a:tbl>
              <a:tblPr/>
              <a:tblGrid>
                <a:gridCol w="372455"/>
                <a:gridCol w="8268505"/>
              </a:tblGrid>
              <a:tr h="1784489">
                <a:tc>
                  <a:txBody>
                    <a:bodyPr/>
                    <a:lstStyle/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예산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000" b="1" kern="1200" dirty="0" smtClean="0">
                          <a:solidFill>
                            <a:srgbClr val="000000"/>
                          </a:solidFill>
                          <a:latin typeface="+mj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◦ 재원 확보 방안 </a:t>
                      </a:r>
                      <a:endParaRPr lang="ko-KR" altLang="en-US" sz="1000" kern="1200" dirty="0" smtClean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       (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예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: 00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도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광역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) 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예산 금액 원 또는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00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시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000" kern="1200" dirty="0" err="1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기초지자체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) 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예산 금액 원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)</a:t>
                      </a:r>
                      <a:endParaRPr lang="ko-KR" altLang="en-US" sz="1000" kern="1200" dirty="0" smtClean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       ※ 1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억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6</a:t>
                      </a:r>
                      <a:r>
                        <a:rPr lang="ko-KR" altLang="en-US" sz="1000" kern="1200" dirty="0" err="1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천만원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 이상 </a:t>
                      </a:r>
                      <a:r>
                        <a:rPr lang="ko-KR" altLang="en-US" sz="1000" kern="1200" dirty="0" err="1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매칭</a:t>
                      </a:r>
                      <a:endParaRPr lang="ko-KR" altLang="en-US" sz="1000" kern="1200" dirty="0" smtClean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   ◦ 재원 확보 시기  </a:t>
                      </a:r>
                      <a:r>
                        <a:rPr lang="en-US" altLang="ko-KR" sz="1000" b="1" u="sng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(※ </a:t>
                      </a:r>
                      <a:r>
                        <a:rPr lang="ko-KR" altLang="en-US" sz="1000" b="1" u="sng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추경 확보 시기가 </a:t>
                      </a:r>
                      <a:r>
                        <a:rPr lang="en-US" altLang="ko-KR" sz="1000" b="1" u="sng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2017. 6. 30 </a:t>
                      </a:r>
                      <a:r>
                        <a:rPr lang="ko-KR" altLang="en-US" sz="1000" b="1" u="sng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이전만 가능</a:t>
                      </a:r>
                      <a:r>
                        <a:rPr lang="en-US" altLang="ko-KR" sz="1000" b="1" u="sng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)</a:t>
                      </a:r>
                      <a:endParaRPr lang="ko-KR" altLang="en-US" sz="1000" b="1" u="sng" kern="1200" dirty="0" smtClean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endParaRPr lang="ko-KR" altLang="en-US" sz="1000" kern="1200" dirty="0" smtClean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       (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예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: 2017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년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3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월 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20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일 예산 </a:t>
                      </a:r>
                      <a:r>
                        <a:rPr lang="ko-KR" altLang="en-US" sz="1000" kern="1200" dirty="0" err="1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기확보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)</a:t>
                      </a:r>
                      <a:endParaRPr lang="ko-KR" altLang="en-US" sz="1000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68307">
                <a:tc>
                  <a:txBody>
                    <a:bodyPr/>
                    <a:lstStyle/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인력 </a:t>
                      </a:r>
                      <a:endParaRPr lang="en-US" altLang="ko-KR" sz="1100" dirty="0" smtClean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100" dirty="0" smtClean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구성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000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◦ 담당 부서 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: </a:t>
                      </a:r>
                    </a:p>
                    <a:p>
                      <a:endParaRPr lang="en-US" altLang="ko-KR" sz="100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endParaRPr lang="ko-KR" altLang="en-US" sz="10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 ◦ 참여자 수</a:t>
                      </a:r>
                      <a:endParaRPr lang="ko-KR" altLang="en-US" sz="10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   ․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참여작가 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:        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명</a:t>
                      </a:r>
                      <a:endParaRPr lang="ko-KR" altLang="en-US" sz="10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   ․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보조작가 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:        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명</a:t>
                      </a:r>
                      <a:endParaRPr lang="ko-KR" altLang="en-US" sz="10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   ․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지역주민 </a:t>
                      </a:r>
                      <a:r>
                        <a:rPr lang="ko-KR" altLang="en-US" sz="1000" b="1" kern="120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참여수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:        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명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예상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endParaRPr lang="ko-KR" altLang="en-US" sz="10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endParaRPr lang="ko-KR" altLang="en-US" sz="10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99293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주 </a:t>
                      </a:r>
                      <a:endParaRPr lang="en-US" altLang="ko-KR" sz="11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algn="ctr"/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민</a:t>
                      </a:r>
                    </a:p>
                    <a:p>
                      <a:pPr algn="ctr"/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참</a:t>
                      </a:r>
                      <a:endParaRPr lang="en-US" altLang="ko-KR" sz="11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algn="ctr"/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여</a:t>
                      </a:r>
                      <a:endParaRPr lang="en-US" altLang="ko-KR" sz="11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algn="ctr"/>
                      <a:endParaRPr lang="ko-KR" altLang="en-US" sz="11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algn="ctr"/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방</a:t>
                      </a:r>
                      <a:endParaRPr lang="en-US" altLang="ko-KR" sz="11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algn="ctr"/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안</a:t>
                      </a:r>
                    </a:p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 </a:t>
                      </a:r>
                      <a:r>
                        <a:rPr lang="ko-KR" altLang="en-US" sz="1000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◦ 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주민 참여 시스템 구축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altLang="ko-KR" sz="1000" kern="1200" baseline="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  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◦ 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사업향유의 기회 제공</a:t>
                      </a: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9" name="직사각형 8"/>
          <p:cNvSpPr/>
          <p:nvPr/>
        </p:nvSpPr>
        <p:spPr>
          <a:xfrm>
            <a:off x="285720" y="277102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ko-KR" b="1" dirty="0" smtClean="0">
                <a:latin typeface="+mj-ea"/>
                <a:ea typeface="+mj-ea"/>
              </a:rPr>
              <a:t>11. </a:t>
            </a:r>
            <a:r>
              <a:rPr lang="ko-KR" altLang="en-US" b="1" dirty="0" smtClean="0">
                <a:latin typeface="+mj-ea"/>
                <a:ea typeface="+mj-ea"/>
              </a:rPr>
              <a:t>추진 방안</a:t>
            </a:r>
            <a:endParaRPr lang="ko-KR" altLang="en-US" b="1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805788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22576398"/>
              </p:ext>
            </p:extLst>
          </p:nvPr>
        </p:nvGraphicFramePr>
        <p:xfrm>
          <a:off x="251521" y="857233"/>
          <a:ext cx="8640960" cy="5452087"/>
        </p:xfrm>
        <a:graphic>
          <a:graphicData uri="http://schemas.openxmlformats.org/drawingml/2006/table">
            <a:tbl>
              <a:tblPr/>
              <a:tblGrid>
                <a:gridCol w="360039"/>
                <a:gridCol w="8280921"/>
              </a:tblGrid>
              <a:tr h="5452087">
                <a:tc>
                  <a:txBody>
                    <a:bodyPr/>
                    <a:lstStyle/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홍</a:t>
                      </a:r>
                      <a:endParaRPr lang="en-US" altLang="ko-KR" sz="1100" dirty="0" smtClean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100" dirty="0" smtClean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보</a:t>
                      </a: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100" b="1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  </a:t>
                      </a:r>
                      <a:r>
                        <a:rPr lang="ko-KR" altLang="en-US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◦ 방안</a:t>
                      </a:r>
                      <a:r>
                        <a:rPr lang="en-US" altLang="ko-KR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프로그램 및 부대행사</a:t>
                      </a:r>
                      <a:r>
                        <a:rPr lang="en-US" altLang="ko-KR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지역 언론과의 유기적 협조 계획 등</a:t>
                      </a:r>
                      <a:r>
                        <a:rPr lang="en-US" altLang="ko-KR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)</a:t>
                      </a:r>
                      <a:endParaRPr lang="ko-KR" altLang="en-US" sz="1050" kern="1200" dirty="0" smtClean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   </a:t>
                      </a:r>
                      <a:endParaRPr lang="en-US" altLang="ko-KR" sz="1050" b="1" kern="1200" dirty="0" smtClean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altLang="ko-KR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   </a:t>
                      </a:r>
                      <a:r>
                        <a:rPr lang="ko-KR" altLang="en-US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◦ 일정</a:t>
                      </a:r>
                      <a:endParaRPr lang="ko-KR" altLang="en-US" sz="1050" kern="1200" dirty="0" smtClean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altLang="ko-KR" sz="105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  ※ </a:t>
                      </a:r>
                      <a:r>
                        <a:rPr lang="ko-KR" altLang="en-US" sz="105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개괄적인 일정 게재 바람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05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    ➀ </a:t>
                      </a:r>
                      <a:r>
                        <a:rPr lang="en-US" altLang="ko-KR" sz="105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1</a:t>
                      </a:r>
                      <a:r>
                        <a:rPr lang="ko-KR" altLang="en-US" sz="105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차 사업 대상지 당선에 관한 홍보계획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05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    ➁ 작가선정 완료 및 사업시작 시점에 홍보계획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05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    ➂ 사업 진행 전반에 대한 홍보계획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05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    ➃ 사업 종료 및 개막식 홍보계획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05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    ➄ 사후 홍보계획</a:t>
                      </a: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9" name="직사각형 8"/>
          <p:cNvSpPr/>
          <p:nvPr/>
        </p:nvSpPr>
        <p:spPr>
          <a:xfrm>
            <a:off x="294346" y="277102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ko-KR" b="1" dirty="0" smtClean="0">
                <a:latin typeface="+mj-ea"/>
                <a:ea typeface="+mj-ea"/>
              </a:rPr>
              <a:t>12. </a:t>
            </a:r>
            <a:r>
              <a:rPr lang="ko-KR" altLang="en-US" b="1" dirty="0" smtClean="0">
                <a:latin typeface="+mj-ea"/>
                <a:ea typeface="+mj-ea"/>
              </a:rPr>
              <a:t>홍보</a:t>
            </a:r>
            <a:endParaRPr lang="ko-KR" altLang="en-US" b="1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561054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37528087"/>
              </p:ext>
            </p:extLst>
          </p:nvPr>
        </p:nvGraphicFramePr>
        <p:xfrm>
          <a:off x="251520" y="714356"/>
          <a:ext cx="8640960" cy="2714644"/>
        </p:xfrm>
        <a:graphic>
          <a:graphicData uri="http://schemas.openxmlformats.org/drawingml/2006/table">
            <a:tbl>
              <a:tblPr/>
              <a:tblGrid>
                <a:gridCol w="8640960"/>
              </a:tblGrid>
              <a:tr h="2714644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000" b="1" kern="1200" dirty="0" smtClean="0">
                          <a:solidFill>
                            <a:srgbClr val="000000"/>
                          </a:solidFill>
                          <a:latin typeface="+mj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◦ 사업 기대효과 및 성과예측</a:t>
                      </a:r>
                      <a:endParaRPr lang="ko-KR" altLang="en-US" sz="1000" kern="1200" dirty="0" smtClean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      - 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사업 전</a:t>
                      </a:r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․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사업 후로 구분하여 기재</a:t>
                      </a:r>
                      <a:endParaRPr lang="ko-KR" altLang="en-US" sz="1000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dirty="0">
                        <a:solidFill>
                          <a:srgbClr val="000000"/>
                        </a:solidFill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9" name="직사각형 8"/>
          <p:cNvSpPr/>
          <p:nvPr/>
        </p:nvSpPr>
        <p:spPr>
          <a:xfrm>
            <a:off x="285720" y="277102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ko-KR" b="1" dirty="0" smtClean="0">
                <a:latin typeface="+mj-ea"/>
                <a:ea typeface="+mj-ea"/>
              </a:rPr>
              <a:t>13. </a:t>
            </a:r>
            <a:r>
              <a:rPr lang="ko-KR" altLang="en-US" b="1" dirty="0" smtClean="0">
                <a:latin typeface="+mj-ea"/>
                <a:ea typeface="+mj-ea"/>
              </a:rPr>
              <a:t>기대효과 및 성과예측</a:t>
            </a:r>
            <a:endParaRPr lang="ko-KR" altLang="en-US" b="1" dirty="0">
              <a:latin typeface="+mj-ea"/>
              <a:ea typeface="+mj-ea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7286644" y="6500834"/>
            <a:ext cx="146706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000" dirty="0"/>
              <a:t>(※ 1</a:t>
            </a:r>
            <a:r>
              <a:rPr lang="ko-KR" altLang="en-US" sz="1000" dirty="0"/>
              <a:t>페이지 이내 작성</a:t>
            </a:r>
            <a:r>
              <a:rPr lang="en-US" altLang="ko-KR" sz="1000" dirty="0"/>
              <a:t>)</a:t>
            </a:r>
            <a:endParaRPr lang="ko-KR" altLang="en-US" sz="1000" dirty="0"/>
          </a:p>
        </p:txBody>
      </p:sp>
      <p:sp>
        <p:nvSpPr>
          <p:cNvPr id="6" name="직사각형 5"/>
          <p:cNvSpPr/>
          <p:nvPr/>
        </p:nvSpPr>
        <p:spPr>
          <a:xfrm>
            <a:off x="389264" y="3500438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ko-KR" b="1" dirty="0" smtClean="0">
                <a:latin typeface="+mj-ea"/>
                <a:ea typeface="+mj-ea"/>
              </a:rPr>
              <a:t>14. </a:t>
            </a:r>
            <a:r>
              <a:rPr lang="ko-KR" altLang="en-US" b="1" dirty="0" smtClean="0">
                <a:latin typeface="+mj-ea"/>
                <a:ea typeface="+mj-ea"/>
              </a:rPr>
              <a:t>협의 사항</a:t>
            </a:r>
            <a:endParaRPr lang="ko-KR" altLang="en-US" b="1" dirty="0">
              <a:latin typeface="+mj-ea"/>
              <a:ea typeface="+mj-ea"/>
            </a:endParaRPr>
          </a:p>
        </p:txBody>
      </p:sp>
      <p:graphicFrame>
        <p:nvGraphicFramePr>
          <p:cNvPr id="7" name="내용 개체 틀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02614581"/>
              </p:ext>
            </p:extLst>
          </p:nvPr>
        </p:nvGraphicFramePr>
        <p:xfrm>
          <a:off x="251520" y="3954944"/>
          <a:ext cx="8640960" cy="2452262"/>
        </p:xfrm>
        <a:graphic>
          <a:graphicData uri="http://schemas.openxmlformats.org/drawingml/2006/table">
            <a:tbl>
              <a:tblPr/>
              <a:tblGrid>
                <a:gridCol w="8640960"/>
              </a:tblGrid>
              <a:tr h="2452262">
                <a:tc>
                  <a:txBody>
                    <a:bodyPr/>
                    <a:lstStyle/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1200" dirty="0" smtClean="0">
                          <a:solidFill>
                            <a:srgbClr val="000000"/>
                          </a:solidFill>
                          <a:latin typeface="+mj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◦ 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재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)</a:t>
                      </a:r>
                      <a:r>
                        <a:rPr lang="ko-KR" altLang="en-US" sz="1000" b="1" kern="1200" dirty="0" err="1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아름다운맵과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 참여작가에게 논의 및 협의할 사항 제시</a:t>
                      </a:r>
                      <a:endParaRPr lang="ko-KR" altLang="en-US" sz="1000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21226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13573615"/>
              </p:ext>
            </p:extLst>
          </p:nvPr>
        </p:nvGraphicFramePr>
        <p:xfrm>
          <a:off x="251520" y="764704"/>
          <a:ext cx="8640960" cy="5544616"/>
        </p:xfrm>
        <a:graphic>
          <a:graphicData uri="http://schemas.openxmlformats.org/drawingml/2006/table">
            <a:tbl>
              <a:tblPr/>
              <a:tblGrid>
                <a:gridCol w="372455"/>
                <a:gridCol w="8268505"/>
              </a:tblGrid>
              <a:tr h="5544616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사</a:t>
                      </a:r>
                      <a:endParaRPr lang="en-US" altLang="ko-KR" sz="11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algn="ctr"/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후</a:t>
                      </a:r>
                      <a:endParaRPr lang="en-US" altLang="ko-KR" sz="11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algn="ctr"/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관</a:t>
                      </a:r>
                      <a:endParaRPr lang="en-US" altLang="ko-KR" sz="11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algn="ctr"/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리</a:t>
                      </a:r>
                      <a:endParaRPr lang="en-US" altLang="ko-KR" sz="11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algn="ctr"/>
                      <a:endParaRPr lang="ko-KR" altLang="en-US" sz="11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algn="ctr"/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체</a:t>
                      </a:r>
                      <a:endParaRPr lang="en-US" altLang="ko-KR" sz="11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algn="ctr"/>
                      <a:r>
                        <a:rPr lang="ko-KR" altLang="en-US" sz="11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제</a:t>
                      </a:r>
                      <a:endParaRPr lang="en-US" altLang="ko-KR" sz="11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algn="ctr"/>
                      <a:endParaRPr lang="ko-KR" altLang="en-US" sz="11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10287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  ◦ 사후 관리 방안</a:t>
                      </a:r>
                      <a:endParaRPr lang="ko-KR" altLang="en-US" sz="10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   ① 사후관리 기간 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: 2018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년 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1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월부터 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~ 2019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년 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12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월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(2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년간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endParaRPr lang="ko-KR" altLang="en-US" sz="10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   ② 사후관리 담당부서 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: </a:t>
                      </a:r>
                      <a:endParaRPr lang="ko-KR" altLang="en-US" sz="10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fontAlgn="base" latinLnBrk="1"/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  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③ 사후관리 장소 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:</a:t>
                      </a:r>
                      <a:endParaRPr lang="ko-KR" altLang="en-US" sz="1000" kern="1200" dirty="0" smtClean="0"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  <a:cs typeface="+mn-cs"/>
                      </a:endParaRPr>
                    </a:p>
                    <a:p>
                      <a:pPr fontAlgn="base" latinLnBrk="1"/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    ④ 사후관리 방법 및 계획 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: ※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구체적으로 명기</a:t>
                      </a:r>
                      <a:endParaRPr lang="ko-KR" altLang="en-US" sz="1000" kern="1200" dirty="0" smtClean="0"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  <a:cs typeface="+mn-cs"/>
                      </a:endParaRPr>
                    </a:p>
                    <a:p>
                      <a:pPr fontAlgn="base" latinLnBrk="1"/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    ⑤ 기타 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:</a:t>
                      </a:r>
                      <a:endParaRPr lang="ko-KR" altLang="en-US" sz="1000" kern="1200" dirty="0" smtClean="0"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  <a:cs typeface="+mn-cs"/>
                      </a:endParaRPr>
                    </a:p>
                    <a:p>
                      <a:endParaRPr lang="en-US" altLang="ko-KR" sz="100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</a:t>
                      </a:r>
                    </a:p>
                    <a:p>
                      <a:endParaRPr lang="en-US" altLang="ko-KR" sz="100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endParaRPr lang="en-US" altLang="ko-KR" sz="1000" b="1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  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◦ 사업 종료 후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000" b="1" kern="120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지자체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단독 지속사업 계획 및 의지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지속여부 포함</a:t>
                      </a:r>
                      <a:r>
                        <a:rPr lang="en-US" altLang="ko-KR" sz="100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endParaRPr lang="ko-KR" altLang="en-US" sz="10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r>
                        <a:rPr lang="en-US" altLang="ko-KR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    2017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마을미술프로젝트 사업 완료 후에도 </a:t>
                      </a:r>
                      <a:r>
                        <a:rPr lang="ko-KR" altLang="en-US" sz="1000" kern="1200" dirty="0" err="1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지자체가</a:t>
                      </a:r>
                      <a:r>
                        <a:rPr lang="ko-KR" altLang="en-US" sz="1000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스스로 예산을 확보하여 지속적인 사업을 추진하고자 하는 계획 여부</a:t>
                      </a:r>
                    </a:p>
                    <a:p>
                      <a:pPr marL="0" marR="0" indent="0" algn="just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kern="120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직사각형 4"/>
          <p:cNvSpPr/>
          <p:nvPr/>
        </p:nvSpPr>
        <p:spPr>
          <a:xfrm>
            <a:off x="308658" y="277102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ko-KR" b="1" dirty="0" smtClean="0">
                <a:latin typeface="+mj-ea"/>
                <a:ea typeface="+mj-ea"/>
              </a:rPr>
              <a:t>15. </a:t>
            </a:r>
            <a:r>
              <a:rPr lang="ko-KR" altLang="en-US" b="1" dirty="0" smtClean="0">
                <a:latin typeface="+mj-ea"/>
                <a:ea typeface="+mj-ea"/>
              </a:rPr>
              <a:t>사후관리 계획</a:t>
            </a:r>
            <a:endParaRPr lang="ko-KR" altLang="en-US" b="1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97404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294346" y="277102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ko-KR" b="1" dirty="0" smtClean="0">
                <a:latin typeface="+mj-ea"/>
                <a:ea typeface="+mj-ea"/>
              </a:rPr>
              <a:t>16. </a:t>
            </a:r>
            <a:r>
              <a:rPr lang="ko-KR" altLang="en-US" b="1" dirty="0" smtClean="0">
                <a:latin typeface="+mj-ea"/>
                <a:ea typeface="+mj-ea"/>
              </a:rPr>
              <a:t>예산 운용계획</a:t>
            </a:r>
            <a:endParaRPr lang="ko-KR" altLang="en-US" b="1" dirty="0">
              <a:latin typeface="+mj-ea"/>
              <a:ea typeface="+mj-ea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357158" y="714356"/>
            <a:ext cx="850112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200" dirty="0">
                <a:latin typeface="+mj-ea"/>
                <a:ea typeface="+mj-ea"/>
              </a:rPr>
              <a:t>※ </a:t>
            </a:r>
            <a:r>
              <a:rPr lang="ko-KR" altLang="en-US" sz="1200" dirty="0">
                <a:latin typeface="+mj-ea"/>
                <a:ea typeface="+mj-ea"/>
              </a:rPr>
              <a:t>예산지침 </a:t>
            </a:r>
            <a:endParaRPr lang="en-US" altLang="ko-KR" sz="1200" dirty="0" smtClean="0">
              <a:latin typeface="+mj-ea"/>
              <a:ea typeface="+mj-ea"/>
            </a:endParaRPr>
          </a:p>
          <a:p>
            <a:endParaRPr lang="ko-KR" altLang="en-US" sz="1200" dirty="0">
              <a:latin typeface="+mj-ea"/>
              <a:ea typeface="+mj-ea"/>
            </a:endParaRPr>
          </a:p>
          <a:p>
            <a:r>
              <a:rPr lang="ko-KR" altLang="en-US" sz="1100" dirty="0" smtClean="0">
                <a:latin typeface="+mj-ea"/>
                <a:ea typeface="+mj-ea"/>
              </a:rPr>
              <a:t>  ① </a:t>
            </a:r>
            <a:r>
              <a:rPr lang="ko-KR" altLang="en-US" sz="1100" dirty="0">
                <a:latin typeface="+mj-ea"/>
                <a:ea typeface="+mj-ea"/>
              </a:rPr>
              <a:t>아티스트 피는 작업비율에 따라 차등 </a:t>
            </a:r>
            <a:r>
              <a:rPr lang="ko-KR" altLang="en-US" sz="1100" dirty="0" smtClean="0">
                <a:latin typeface="+mj-ea"/>
                <a:ea typeface="+mj-ea"/>
              </a:rPr>
              <a:t>지급될 수 있으나</a:t>
            </a:r>
            <a:r>
              <a:rPr lang="en-US" altLang="ko-KR" sz="1100" dirty="0" smtClean="0">
                <a:latin typeface="+mj-ea"/>
                <a:ea typeface="+mj-ea"/>
              </a:rPr>
              <a:t>,</a:t>
            </a:r>
            <a:r>
              <a:rPr lang="ko-KR" altLang="en-US" sz="1100" dirty="0" smtClean="0">
                <a:latin typeface="+mj-ea"/>
                <a:ea typeface="+mj-ea"/>
              </a:rPr>
              <a:t> </a:t>
            </a:r>
            <a:r>
              <a:rPr lang="ko-KR" altLang="en-US" sz="1100" dirty="0">
                <a:latin typeface="+mj-ea"/>
                <a:ea typeface="+mj-ea"/>
              </a:rPr>
              <a:t>가급적 균등하게 분배할 것 </a:t>
            </a:r>
          </a:p>
          <a:p>
            <a:r>
              <a:rPr lang="en-US" altLang="ko-KR" sz="1100" dirty="0" smtClean="0">
                <a:latin typeface="+mj-ea"/>
                <a:ea typeface="+mj-ea"/>
              </a:rPr>
              <a:t>      (</a:t>
            </a:r>
            <a:r>
              <a:rPr lang="ko-KR" altLang="en-US" sz="1100" dirty="0">
                <a:latin typeface="+mj-ea"/>
                <a:ea typeface="+mj-ea"/>
              </a:rPr>
              <a:t>지급의 차이가 현저하게 크게 날 경우 </a:t>
            </a:r>
            <a:r>
              <a:rPr lang="en-US" altLang="ko-KR" sz="1100" dirty="0" smtClean="0">
                <a:latin typeface="+mj-ea"/>
                <a:ea typeface="+mj-ea"/>
              </a:rPr>
              <a:t>(</a:t>
            </a:r>
            <a:r>
              <a:rPr lang="ko-KR" altLang="en-US" sz="1100" dirty="0" smtClean="0">
                <a:latin typeface="+mj-ea"/>
                <a:ea typeface="+mj-ea"/>
              </a:rPr>
              <a:t>재</a:t>
            </a:r>
            <a:r>
              <a:rPr lang="en-US" altLang="ko-KR" sz="1100" dirty="0" smtClean="0">
                <a:latin typeface="+mj-ea"/>
                <a:ea typeface="+mj-ea"/>
              </a:rPr>
              <a:t>)</a:t>
            </a:r>
            <a:r>
              <a:rPr lang="ko-KR" altLang="en-US" sz="1100" dirty="0" err="1" smtClean="0">
                <a:latin typeface="+mj-ea"/>
                <a:ea typeface="+mj-ea"/>
              </a:rPr>
              <a:t>아름다운맵에서</a:t>
            </a:r>
            <a:r>
              <a:rPr lang="ko-KR" altLang="en-US" sz="1100" dirty="0" smtClean="0">
                <a:latin typeface="+mj-ea"/>
                <a:ea typeface="+mj-ea"/>
              </a:rPr>
              <a:t> </a:t>
            </a:r>
            <a:r>
              <a:rPr lang="ko-KR" altLang="en-US" sz="1100" dirty="0">
                <a:latin typeface="+mj-ea"/>
                <a:ea typeface="+mj-ea"/>
              </a:rPr>
              <a:t>조정할 수 있음</a:t>
            </a:r>
            <a:r>
              <a:rPr lang="en-US" altLang="ko-KR" sz="1100" dirty="0">
                <a:latin typeface="+mj-ea"/>
                <a:ea typeface="+mj-ea"/>
              </a:rPr>
              <a:t>) </a:t>
            </a:r>
            <a:endParaRPr lang="en-US" altLang="ko-KR" sz="1100" dirty="0" smtClean="0">
              <a:latin typeface="+mj-ea"/>
              <a:ea typeface="+mj-ea"/>
            </a:endParaRPr>
          </a:p>
          <a:p>
            <a:endParaRPr lang="ko-KR" altLang="en-US" sz="1100" dirty="0">
              <a:latin typeface="+mj-ea"/>
              <a:ea typeface="+mj-ea"/>
            </a:endParaRPr>
          </a:p>
          <a:p>
            <a:r>
              <a:rPr lang="ko-KR" altLang="en-US" sz="1100" b="1" dirty="0" smtClean="0">
                <a:latin typeface="+mj-ea"/>
                <a:ea typeface="+mj-ea"/>
              </a:rPr>
              <a:t>  ② </a:t>
            </a:r>
            <a:r>
              <a:rPr lang="ko-KR" altLang="en-US" sz="1100" b="1" dirty="0">
                <a:latin typeface="+mj-ea"/>
                <a:ea typeface="+mj-ea"/>
              </a:rPr>
              <a:t>과다 계상된 경우 선정불가 </a:t>
            </a:r>
            <a:endParaRPr lang="en-US" altLang="ko-KR" sz="1100" b="1" dirty="0" smtClean="0">
              <a:latin typeface="+mj-ea"/>
              <a:ea typeface="+mj-ea"/>
            </a:endParaRPr>
          </a:p>
          <a:p>
            <a:endParaRPr lang="ko-KR" altLang="en-US" sz="1100" dirty="0">
              <a:latin typeface="+mj-ea"/>
              <a:ea typeface="+mj-ea"/>
            </a:endParaRPr>
          </a:p>
          <a:p>
            <a:r>
              <a:rPr lang="ko-KR" altLang="en-US" sz="1100" b="1" dirty="0" smtClean="0">
                <a:latin typeface="+mj-ea"/>
                <a:ea typeface="+mj-ea"/>
              </a:rPr>
              <a:t>  ③ </a:t>
            </a:r>
            <a:r>
              <a:rPr lang="ko-KR" altLang="en-US" sz="1100" b="1" dirty="0">
                <a:latin typeface="+mj-ea"/>
                <a:ea typeface="+mj-ea"/>
              </a:rPr>
              <a:t>사후관리비 </a:t>
            </a:r>
            <a:r>
              <a:rPr lang="en-US" altLang="ko-KR" sz="1100" b="1" dirty="0">
                <a:latin typeface="+mj-ea"/>
                <a:ea typeface="+mj-ea"/>
              </a:rPr>
              <a:t>(</a:t>
            </a:r>
            <a:r>
              <a:rPr lang="ko-KR" altLang="en-US" sz="1100" b="1" dirty="0">
                <a:latin typeface="+mj-ea"/>
                <a:ea typeface="+mj-ea"/>
              </a:rPr>
              <a:t>지원예산의 </a:t>
            </a:r>
            <a:r>
              <a:rPr lang="en-US" altLang="ko-KR" sz="1100" b="1" dirty="0">
                <a:latin typeface="+mj-ea"/>
                <a:ea typeface="+mj-ea"/>
              </a:rPr>
              <a:t>5%) : </a:t>
            </a:r>
            <a:r>
              <a:rPr lang="ko-KR" altLang="en-US" sz="1100" b="1" dirty="0">
                <a:latin typeface="+mj-ea"/>
                <a:ea typeface="+mj-ea"/>
              </a:rPr>
              <a:t>재료 내구성 </a:t>
            </a:r>
            <a:r>
              <a:rPr lang="ko-KR" altLang="en-US" sz="1100" b="1" dirty="0" smtClean="0">
                <a:latin typeface="+mj-ea"/>
                <a:ea typeface="+mj-ea"/>
              </a:rPr>
              <a:t> 및 </a:t>
            </a:r>
            <a:r>
              <a:rPr lang="ko-KR" altLang="en-US" sz="1100" b="1" dirty="0">
                <a:latin typeface="+mj-ea"/>
                <a:ea typeface="+mj-ea"/>
              </a:rPr>
              <a:t>사후관리계획 등 </a:t>
            </a:r>
            <a:r>
              <a:rPr lang="ko-KR" altLang="en-US" sz="1100" b="1" dirty="0" smtClean="0">
                <a:latin typeface="+mj-ea"/>
                <a:ea typeface="+mj-ea"/>
              </a:rPr>
              <a:t>중요</a:t>
            </a:r>
            <a:endParaRPr lang="en-US" altLang="ko-KR" sz="1100" b="1" dirty="0" smtClean="0">
              <a:latin typeface="+mj-ea"/>
              <a:ea typeface="+mj-ea"/>
            </a:endParaRPr>
          </a:p>
          <a:p>
            <a:endParaRPr lang="ko-KR" altLang="en-US" sz="1100" dirty="0">
              <a:latin typeface="+mj-ea"/>
              <a:ea typeface="+mj-ea"/>
            </a:endParaRPr>
          </a:p>
          <a:p>
            <a:r>
              <a:rPr lang="ko-KR" altLang="en-US" sz="1100" b="1" dirty="0" smtClean="0">
                <a:latin typeface="+mj-ea"/>
                <a:ea typeface="+mj-ea"/>
              </a:rPr>
              <a:t>  ④ </a:t>
            </a:r>
            <a:r>
              <a:rPr lang="ko-KR" altLang="en-US" sz="1100" b="1" dirty="0">
                <a:latin typeface="+mj-ea"/>
                <a:ea typeface="+mj-ea"/>
              </a:rPr>
              <a:t>예산심의를 위해 사업계획서에 작품에 대한 항목</a:t>
            </a:r>
            <a:r>
              <a:rPr lang="en-US" altLang="ko-KR" sz="1100" b="1" dirty="0">
                <a:latin typeface="+mj-ea"/>
                <a:ea typeface="+mj-ea"/>
              </a:rPr>
              <a:t>, </a:t>
            </a:r>
            <a:r>
              <a:rPr lang="ko-KR" altLang="en-US" sz="1100" b="1" dirty="0" err="1">
                <a:latin typeface="+mj-ea"/>
                <a:ea typeface="+mj-ea"/>
              </a:rPr>
              <a:t>재료명</a:t>
            </a:r>
            <a:r>
              <a:rPr lang="en-US" altLang="ko-KR" sz="1100" b="1" dirty="0">
                <a:latin typeface="+mj-ea"/>
                <a:ea typeface="+mj-ea"/>
              </a:rPr>
              <a:t>(</a:t>
            </a:r>
            <a:r>
              <a:rPr lang="ko-KR" altLang="en-US" sz="1100" b="1" dirty="0">
                <a:latin typeface="+mj-ea"/>
                <a:ea typeface="+mj-ea"/>
              </a:rPr>
              <a:t>품명</a:t>
            </a:r>
            <a:r>
              <a:rPr lang="en-US" altLang="ko-KR" sz="1100" b="1" dirty="0">
                <a:latin typeface="+mj-ea"/>
                <a:ea typeface="+mj-ea"/>
              </a:rPr>
              <a:t>), </a:t>
            </a:r>
            <a:r>
              <a:rPr lang="ko-KR" altLang="en-US" sz="1100" b="1" dirty="0">
                <a:latin typeface="+mj-ea"/>
                <a:ea typeface="+mj-ea"/>
              </a:rPr>
              <a:t>단가</a:t>
            </a:r>
            <a:r>
              <a:rPr lang="en-US" altLang="ko-KR" sz="1100" b="1" dirty="0">
                <a:latin typeface="+mj-ea"/>
                <a:ea typeface="+mj-ea"/>
              </a:rPr>
              <a:t>, </a:t>
            </a:r>
            <a:r>
              <a:rPr lang="ko-KR" altLang="en-US" sz="1100" b="1" dirty="0">
                <a:latin typeface="+mj-ea"/>
                <a:ea typeface="+mj-ea"/>
              </a:rPr>
              <a:t>수량</a:t>
            </a:r>
            <a:r>
              <a:rPr lang="en-US" altLang="ko-KR" sz="1100" b="1" dirty="0">
                <a:latin typeface="+mj-ea"/>
                <a:ea typeface="+mj-ea"/>
              </a:rPr>
              <a:t>, </a:t>
            </a:r>
            <a:r>
              <a:rPr lang="ko-KR" altLang="en-US" sz="1100" b="1" dirty="0">
                <a:latin typeface="+mj-ea"/>
                <a:ea typeface="+mj-ea"/>
              </a:rPr>
              <a:t>금액</a:t>
            </a:r>
            <a:r>
              <a:rPr lang="en-US" altLang="ko-KR" sz="1100" b="1" dirty="0">
                <a:latin typeface="+mj-ea"/>
                <a:ea typeface="+mj-ea"/>
              </a:rPr>
              <a:t>(</a:t>
            </a:r>
            <a:r>
              <a:rPr lang="ko-KR" altLang="en-US" sz="1100" b="1" dirty="0">
                <a:latin typeface="+mj-ea"/>
                <a:ea typeface="+mj-ea"/>
              </a:rPr>
              <a:t>원</a:t>
            </a:r>
            <a:r>
              <a:rPr lang="en-US" altLang="ko-KR" sz="1100" b="1" dirty="0">
                <a:latin typeface="+mj-ea"/>
                <a:ea typeface="+mj-ea"/>
              </a:rPr>
              <a:t>), </a:t>
            </a:r>
            <a:r>
              <a:rPr lang="ko-KR" altLang="en-US" sz="1100" b="1" dirty="0">
                <a:latin typeface="+mj-ea"/>
                <a:ea typeface="+mj-ea"/>
              </a:rPr>
              <a:t>제조사</a:t>
            </a:r>
            <a:r>
              <a:rPr lang="en-US" altLang="ko-KR" sz="1100" b="1" dirty="0">
                <a:latin typeface="+mj-ea"/>
                <a:ea typeface="+mj-ea"/>
              </a:rPr>
              <a:t>, </a:t>
            </a:r>
            <a:r>
              <a:rPr lang="ko-KR" altLang="en-US" sz="1100" b="1" dirty="0">
                <a:latin typeface="+mj-ea"/>
                <a:ea typeface="+mj-ea"/>
              </a:rPr>
              <a:t>모델명</a:t>
            </a:r>
            <a:r>
              <a:rPr lang="en-US" altLang="ko-KR" sz="1100" b="1" dirty="0">
                <a:latin typeface="+mj-ea"/>
                <a:ea typeface="+mj-ea"/>
              </a:rPr>
              <a:t>, </a:t>
            </a:r>
            <a:r>
              <a:rPr lang="ko-KR" altLang="en-US" sz="1100" b="1" dirty="0">
                <a:latin typeface="+mj-ea"/>
                <a:ea typeface="+mj-ea"/>
              </a:rPr>
              <a:t>규격</a:t>
            </a:r>
            <a:r>
              <a:rPr lang="en-US" altLang="ko-KR" sz="1100" b="1" dirty="0">
                <a:latin typeface="+mj-ea"/>
                <a:ea typeface="+mj-ea"/>
              </a:rPr>
              <a:t>, </a:t>
            </a:r>
            <a:r>
              <a:rPr lang="ko-KR" altLang="en-US" sz="1100" b="1" dirty="0">
                <a:latin typeface="+mj-ea"/>
                <a:ea typeface="+mj-ea"/>
              </a:rPr>
              <a:t>단위 </a:t>
            </a:r>
            <a:r>
              <a:rPr lang="ko-KR" altLang="en-US" sz="1100" b="1" dirty="0" smtClean="0">
                <a:latin typeface="+mj-ea"/>
                <a:ea typeface="+mj-ea"/>
              </a:rPr>
              <a:t>기재</a:t>
            </a:r>
            <a:endParaRPr lang="en-US" altLang="ko-KR" sz="1100" b="1" dirty="0" smtClean="0">
              <a:latin typeface="+mj-ea"/>
              <a:ea typeface="+mj-ea"/>
            </a:endParaRPr>
          </a:p>
          <a:p>
            <a:endParaRPr lang="ko-KR" altLang="en-US" sz="1100" dirty="0">
              <a:latin typeface="+mj-ea"/>
              <a:ea typeface="+mj-ea"/>
            </a:endParaRPr>
          </a:p>
          <a:p>
            <a:r>
              <a:rPr lang="ko-KR" altLang="en-US" sz="1100" dirty="0" smtClean="0">
                <a:latin typeface="+mj-ea"/>
                <a:ea typeface="+mj-ea"/>
              </a:rPr>
              <a:t>  ⑤ </a:t>
            </a:r>
            <a:r>
              <a:rPr lang="ko-KR" altLang="en-US" sz="1100" u="sng" dirty="0">
                <a:latin typeface="+mj-ea"/>
                <a:ea typeface="+mj-ea"/>
              </a:rPr>
              <a:t>예산 집행불가 항목 </a:t>
            </a:r>
            <a:r>
              <a:rPr lang="en-US" altLang="ko-KR" sz="1100" u="sng" dirty="0">
                <a:latin typeface="+mj-ea"/>
                <a:ea typeface="+mj-ea"/>
              </a:rPr>
              <a:t>: </a:t>
            </a:r>
            <a:r>
              <a:rPr lang="ko-KR" altLang="en-US" sz="1100" u="sng" dirty="0">
                <a:latin typeface="+mj-ea"/>
                <a:ea typeface="+mj-ea"/>
              </a:rPr>
              <a:t>교통비</a:t>
            </a:r>
            <a:r>
              <a:rPr lang="en-US" altLang="ko-KR" sz="1100" u="sng" dirty="0">
                <a:latin typeface="+mj-ea"/>
                <a:ea typeface="+mj-ea"/>
              </a:rPr>
              <a:t>, </a:t>
            </a:r>
            <a:r>
              <a:rPr lang="ko-KR" altLang="en-US" sz="1100" u="sng" dirty="0">
                <a:latin typeface="+mj-ea"/>
                <a:ea typeface="+mj-ea"/>
              </a:rPr>
              <a:t>식비</a:t>
            </a:r>
            <a:r>
              <a:rPr lang="en-US" altLang="ko-KR" sz="1100" u="sng" dirty="0">
                <a:latin typeface="+mj-ea"/>
                <a:ea typeface="+mj-ea"/>
              </a:rPr>
              <a:t>, </a:t>
            </a:r>
            <a:r>
              <a:rPr lang="ko-KR" altLang="en-US" sz="1100" u="sng" dirty="0">
                <a:latin typeface="+mj-ea"/>
                <a:ea typeface="+mj-ea"/>
              </a:rPr>
              <a:t>숙박비 </a:t>
            </a:r>
            <a:r>
              <a:rPr lang="en-US" altLang="ko-KR" sz="1100" u="sng" dirty="0">
                <a:latin typeface="+mj-ea"/>
                <a:ea typeface="+mj-ea"/>
              </a:rPr>
              <a:t>(※ </a:t>
            </a:r>
            <a:r>
              <a:rPr lang="ko-KR" altLang="en-US" sz="1100" u="sng" dirty="0">
                <a:latin typeface="+mj-ea"/>
                <a:ea typeface="+mj-ea"/>
              </a:rPr>
              <a:t>집행불가 항목에 대해 지출한 경우 반납</a:t>
            </a:r>
            <a:r>
              <a:rPr lang="en-US" altLang="ko-KR" sz="1100" u="sng" dirty="0" smtClean="0">
                <a:latin typeface="+mj-ea"/>
                <a:ea typeface="+mj-ea"/>
              </a:rPr>
              <a:t>)</a:t>
            </a:r>
          </a:p>
          <a:p>
            <a:endParaRPr lang="ko-KR" altLang="en-US" sz="1100" dirty="0">
              <a:latin typeface="+mj-ea"/>
              <a:ea typeface="+mj-ea"/>
            </a:endParaRPr>
          </a:p>
          <a:p>
            <a:r>
              <a:rPr lang="ko-KR" altLang="en-US" sz="1100" dirty="0" smtClean="0">
                <a:latin typeface="+mj-ea"/>
                <a:ea typeface="+mj-ea"/>
              </a:rPr>
              <a:t>  ⑥ </a:t>
            </a:r>
            <a:r>
              <a:rPr lang="ko-KR" altLang="en-US" sz="1100" dirty="0">
                <a:latin typeface="+mj-ea"/>
                <a:ea typeface="+mj-ea"/>
              </a:rPr>
              <a:t>작가보험가입</a:t>
            </a:r>
            <a:r>
              <a:rPr lang="en-US" altLang="ko-KR" sz="1100" dirty="0">
                <a:latin typeface="+mj-ea"/>
                <a:ea typeface="+mj-ea"/>
              </a:rPr>
              <a:t>(</a:t>
            </a:r>
            <a:r>
              <a:rPr lang="ko-KR" altLang="en-US" sz="1100" dirty="0">
                <a:latin typeface="+mj-ea"/>
                <a:ea typeface="+mj-ea"/>
              </a:rPr>
              <a:t>상해보험</a:t>
            </a:r>
            <a:r>
              <a:rPr lang="en-US" altLang="ko-KR" sz="1100" dirty="0">
                <a:latin typeface="+mj-ea"/>
                <a:ea typeface="+mj-ea"/>
              </a:rPr>
              <a:t>) : </a:t>
            </a:r>
            <a:r>
              <a:rPr lang="ko-KR" altLang="en-US" sz="1100" dirty="0">
                <a:latin typeface="+mj-ea"/>
                <a:ea typeface="+mj-ea"/>
              </a:rPr>
              <a:t>상해보험에 가입되어 있지 않은 작가의 경우 가입필수 </a:t>
            </a:r>
          </a:p>
          <a:p>
            <a:r>
              <a:rPr lang="en-US" altLang="ko-KR" sz="1100" dirty="0" smtClean="0">
                <a:latin typeface="+mj-ea"/>
                <a:ea typeface="+mj-ea"/>
              </a:rPr>
              <a:t>     ※ </a:t>
            </a:r>
            <a:r>
              <a:rPr lang="ko-KR" altLang="en-US" sz="1100" dirty="0">
                <a:latin typeface="+mj-ea"/>
                <a:ea typeface="+mj-ea"/>
              </a:rPr>
              <a:t>보조작가</a:t>
            </a:r>
            <a:r>
              <a:rPr lang="en-US" altLang="ko-KR" sz="1100" dirty="0">
                <a:latin typeface="+mj-ea"/>
                <a:ea typeface="+mj-ea"/>
              </a:rPr>
              <a:t>(</a:t>
            </a:r>
            <a:r>
              <a:rPr lang="ko-KR" altLang="en-US" sz="1100" dirty="0">
                <a:latin typeface="+mj-ea"/>
                <a:ea typeface="+mj-ea"/>
              </a:rPr>
              <a:t>또는 하도급용역</a:t>
            </a:r>
            <a:r>
              <a:rPr lang="en-US" altLang="ko-KR" sz="1100" dirty="0">
                <a:latin typeface="+mj-ea"/>
                <a:ea typeface="+mj-ea"/>
              </a:rPr>
              <a:t>)</a:t>
            </a:r>
            <a:r>
              <a:rPr lang="ko-KR" altLang="en-US" sz="1100" dirty="0">
                <a:latin typeface="+mj-ea"/>
                <a:ea typeface="+mj-ea"/>
              </a:rPr>
              <a:t>의 경우도 보험가입권장</a:t>
            </a:r>
            <a:r>
              <a:rPr lang="en-US" altLang="ko-KR" sz="1100" dirty="0">
                <a:latin typeface="+mj-ea"/>
                <a:ea typeface="+mj-ea"/>
              </a:rPr>
              <a:t>(</a:t>
            </a:r>
            <a:r>
              <a:rPr lang="ko-KR" altLang="en-US" sz="1100" dirty="0">
                <a:latin typeface="+mj-ea"/>
                <a:ea typeface="+mj-ea"/>
              </a:rPr>
              <a:t>보험 </a:t>
            </a:r>
            <a:r>
              <a:rPr lang="ko-KR" altLang="en-US" sz="1100" dirty="0" err="1">
                <a:latin typeface="+mj-ea"/>
                <a:ea typeface="+mj-ea"/>
              </a:rPr>
              <a:t>미가입으로</a:t>
            </a:r>
            <a:r>
              <a:rPr lang="ko-KR" altLang="en-US" sz="1100" dirty="0">
                <a:latin typeface="+mj-ea"/>
                <a:ea typeface="+mj-ea"/>
              </a:rPr>
              <a:t> 사고발생책임 작가</a:t>
            </a:r>
            <a:r>
              <a:rPr lang="en-US" altLang="ko-KR" sz="1100" dirty="0">
                <a:latin typeface="+mj-ea"/>
                <a:ea typeface="+mj-ea"/>
              </a:rPr>
              <a:t>(</a:t>
            </a:r>
            <a:r>
              <a:rPr lang="ko-KR" altLang="en-US" sz="1100" dirty="0">
                <a:latin typeface="+mj-ea"/>
                <a:ea typeface="+mj-ea"/>
              </a:rPr>
              <a:t>팀</a:t>
            </a:r>
            <a:r>
              <a:rPr lang="en-US" altLang="ko-KR" sz="1100" dirty="0">
                <a:latin typeface="+mj-ea"/>
                <a:ea typeface="+mj-ea"/>
              </a:rPr>
              <a:t>)</a:t>
            </a:r>
            <a:r>
              <a:rPr lang="ko-KR" altLang="en-US" sz="1100" dirty="0">
                <a:latin typeface="+mj-ea"/>
                <a:ea typeface="+mj-ea"/>
              </a:rPr>
              <a:t>에 있음</a:t>
            </a:r>
            <a:r>
              <a:rPr lang="en-US" altLang="ko-KR" sz="1100" dirty="0">
                <a:latin typeface="+mj-ea"/>
                <a:ea typeface="+mj-ea"/>
              </a:rPr>
              <a:t>) </a:t>
            </a:r>
            <a:endParaRPr lang="en-US" altLang="ko-KR" sz="1100" dirty="0" smtClean="0">
              <a:latin typeface="+mj-ea"/>
              <a:ea typeface="+mj-ea"/>
            </a:endParaRPr>
          </a:p>
          <a:p>
            <a:endParaRPr lang="ko-KR" altLang="en-US" sz="1100" dirty="0">
              <a:latin typeface="+mj-ea"/>
              <a:ea typeface="+mj-ea"/>
            </a:endParaRPr>
          </a:p>
          <a:p>
            <a:r>
              <a:rPr lang="ko-KR" altLang="en-US" sz="1100" dirty="0" smtClean="0">
                <a:latin typeface="+mj-ea"/>
                <a:ea typeface="+mj-ea"/>
              </a:rPr>
              <a:t>  ⑦ </a:t>
            </a:r>
            <a:r>
              <a:rPr lang="ko-KR" altLang="en-US" sz="1100" dirty="0" err="1">
                <a:latin typeface="+mj-ea"/>
                <a:ea typeface="+mj-ea"/>
              </a:rPr>
              <a:t>회계비</a:t>
            </a:r>
            <a:r>
              <a:rPr lang="ko-KR" altLang="en-US" sz="1100" dirty="0">
                <a:latin typeface="+mj-ea"/>
                <a:ea typeface="+mj-ea"/>
              </a:rPr>
              <a:t> </a:t>
            </a:r>
            <a:r>
              <a:rPr lang="en-US" altLang="ko-KR" sz="1100" dirty="0">
                <a:latin typeface="+mj-ea"/>
                <a:ea typeface="+mj-ea"/>
              </a:rPr>
              <a:t>: </a:t>
            </a:r>
            <a:r>
              <a:rPr lang="ko-KR" altLang="en-US" sz="1100" dirty="0">
                <a:latin typeface="+mj-ea"/>
                <a:ea typeface="+mj-ea"/>
              </a:rPr>
              <a:t>전문회계법인과 별도계약</a:t>
            </a:r>
            <a:r>
              <a:rPr lang="en-US" altLang="ko-KR" sz="1100" dirty="0">
                <a:latin typeface="+mj-ea"/>
                <a:ea typeface="+mj-ea"/>
              </a:rPr>
              <a:t>/</a:t>
            </a:r>
            <a:r>
              <a:rPr lang="ko-KR" altLang="en-US" sz="1100" dirty="0">
                <a:latin typeface="+mj-ea"/>
                <a:ea typeface="+mj-ea"/>
              </a:rPr>
              <a:t>정산관리 </a:t>
            </a:r>
            <a:r>
              <a:rPr lang="ko-KR" altLang="en-US" sz="1100" dirty="0" smtClean="0">
                <a:latin typeface="+mj-ea"/>
                <a:ea typeface="+mj-ea"/>
              </a:rPr>
              <a:t>비용</a:t>
            </a:r>
            <a:endParaRPr lang="en-US" altLang="ko-KR" sz="1100" dirty="0" smtClean="0">
              <a:latin typeface="+mj-ea"/>
              <a:ea typeface="+mj-ea"/>
            </a:endParaRPr>
          </a:p>
          <a:p>
            <a:endParaRPr lang="ko-KR" altLang="en-US" sz="1100" dirty="0">
              <a:latin typeface="+mj-ea"/>
              <a:ea typeface="+mj-ea"/>
            </a:endParaRPr>
          </a:p>
          <a:p>
            <a:pPr algn="just"/>
            <a:r>
              <a:rPr lang="ko-KR" altLang="en-US" sz="1100" dirty="0" smtClean="0">
                <a:latin typeface="+mj-ea"/>
                <a:ea typeface="+mj-ea"/>
              </a:rPr>
              <a:t>  ⑧ </a:t>
            </a:r>
            <a:r>
              <a:rPr lang="ko-KR" altLang="en-US" sz="1100" dirty="0" err="1">
                <a:latin typeface="+mj-ea"/>
                <a:ea typeface="+mj-ea"/>
              </a:rPr>
              <a:t>사진영상촬영비</a:t>
            </a:r>
            <a:r>
              <a:rPr lang="en-US" altLang="ko-KR" sz="1100" dirty="0">
                <a:latin typeface="+mj-ea"/>
                <a:ea typeface="+mj-ea"/>
              </a:rPr>
              <a:t>(60</a:t>
            </a:r>
            <a:r>
              <a:rPr lang="ko-KR" altLang="en-US" sz="1100" dirty="0">
                <a:latin typeface="+mj-ea"/>
                <a:ea typeface="+mj-ea"/>
              </a:rPr>
              <a:t>만원</a:t>
            </a:r>
            <a:r>
              <a:rPr lang="en-US" altLang="ko-KR" sz="1100" dirty="0" smtClean="0">
                <a:latin typeface="+mj-ea"/>
                <a:ea typeface="+mj-ea"/>
              </a:rPr>
              <a:t>) – </a:t>
            </a:r>
            <a:r>
              <a:rPr lang="ko-KR" altLang="en-US" sz="1100" dirty="0" smtClean="0">
                <a:latin typeface="+mj-ea"/>
                <a:ea typeface="+mj-ea"/>
              </a:rPr>
              <a:t>금액은 상향될 수 있음</a:t>
            </a:r>
            <a:r>
              <a:rPr lang="en-US" altLang="ko-KR" sz="1100" dirty="0" smtClean="0">
                <a:latin typeface="+mj-ea"/>
                <a:ea typeface="+mj-ea"/>
              </a:rPr>
              <a:t> </a:t>
            </a:r>
          </a:p>
          <a:p>
            <a:pPr algn="just"/>
            <a:r>
              <a:rPr lang="en-US" altLang="ko-KR" sz="1100" dirty="0">
                <a:latin typeface="+mj-ea"/>
                <a:ea typeface="+mj-ea"/>
              </a:rPr>
              <a:t> </a:t>
            </a:r>
            <a:r>
              <a:rPr lang="en-US" altLang="ko-KR" sz="1100" dirty="0" smtClean="0">
                <a:latin typeface="+mj-ea"/>
                <a:ea typeface="+mj-ea"/>
              </a:rPr>
              <a:t>     : (</a:t>
            </a:r>
            <a:r>
              <a:rPr lang="ko-KR" altLang="en-US" sz="1100" dirty="0" smtClean="0">
                <a:latin typeface="+mj-ea"/>
                <a:ea typeface="+mj-ea"/>
              </a:rPr>
              <a:t>재</a:t>
            </a:r>
            <a:r>
              <a:rPr lang="en-US" altLang="ko-KR" sz="1100" dirty="0" smtClean="0">
                <a:latin typeface="+mj-ea"/>
                <a:ea typeface="+mj-ea"/>
              </a:rPr>
              <a:t>)</a:t>
            </a:r>
            <a:r>
              <a:rPr lang="ko-KR" altLang="en-US" sz="1100" dirty="0" err="1" smtClean="0">
                <a:latin typeface="+mj-ea"/>
                <a:ea typeface="+mj-ea"/>
              </a:rPr>
              <a:t>아름다운맵에서</a:t>
            </a:r>
            <a:r>
              <a:rPr lang="ko-KR" altLang="en-US" sz="1100" dirty="0" smtClean="0">
                <a:latin typeface="+mj-ea"/>
                <a:ea typeface="+mj-ea"/>
              </a:rPr>
              <a:t> </a:t>
            </a:r>
            <a:r>
              <a:rPr lang="ko-KR" altLang="en-US" sz="1100" dirty="0">
                <a:latin typeface="+mj-ea"/>
                <a:ea typeface="+mj-ea"/>
              </a:rPr>
              <a:t>섭외한 </a:t>
            </a:r>
            <a:r>
              <a:rPr lang="ko-KR" altLang="en-US" sz="1100" dirty="0" err="1">
                <a:latin typeface="+mj-ea"/>
                <a:ea typeface="+mj-ea"/>
              </a:rPr>
              <a:t>전문사진영상촬영팀에서</a:t>
            </a:r>
            <a:r>
              <a:rPr lang="ko-KR" altLang="en-US" sz="1100" dirty="0">
                <a:latin typeface="+mj-ea"/>
                <a:ea typeface="+mj-ea"/>
              </a:rPr>
              <a:t> 완성된 작품에 대한 </a:t>
            </a:r>
            <a:r>
              <a:rPr lang="ko-KR" altLang="en-US" sz="1100" dirty="0" err="1" smtClean="0">
                <a:latin typeface="+mj-ea"/>
                <a:ea typeface="+mj-ea"/>
              </a:rPr>
              <a:t>사진영상촬영비</a:t>
            </a:r>
            <a:r>
              <a:rPr lang="ko-KR" altLang="en-US" sz="1100" dirty="0" smtClean="0">
                <a:latin typeface="+mj-ea"/>
                <a:ea typeface="+mj-ea"/>
              </a:rPr>
              <a:t> </a:t>
            </a:r>
            <a:endParaRPr lang="ko-KR" altLang="en-US" sz="1100" dirty="0">
              <a:latin typeface="+mj-ea"/>
              <a:ea typeface="+mj-ea"/>
            </a:endParaRPr>
          </a:p>
          <a:p>
            <a:r>
              <a:rPr lang="en-US" altLang="ko-KR" sz="1100" dirty="0" smtClean="0">
                <a:latin typeface="+mj-ea"/>
                <a:ea typeface="+mj-ea"/>
              </a:rPr>
              <a:t>     ※ </a:t>
            </a:r>
            <a:r>
              <a:rPr lang="ko-KR" altLang="en-US" sz="1100" dirty="0" err="1">
                <a:latin typeface="+mj-ea"/>
                <a:ea typeface="+mj-ea"/>
              </a:rPr>
              <a:t>사진영상촬영비는</a:t>
            </a:r>
            <a:r>
              <a:rPr lang="ko-KR" altLang="en-US" sz="1100" dirty="0">
                <a:latin typeface="+mj-ea"/>
                <a:ea typeface="+mj-ea"/>
              </a:rPr>
              <a:t> 완성작품에 대해서만 해당</a:t>
            </a:r>
            <a:r>
              <a:rPr lang="en-US" altLang="ko-KR" sz="1100" dirty="0" smtClean="0">
                <a:latin typeface="+mj-ea"/>
                <a:ea typeface="+mj-ea"/>
              </a:rPr>
              <a:t>,</a:t>
            </a:r>
            <a:r>
              <a:rPr lang="ko-KR" altLang="en-US" sz="1100" dirty="0">
                <a:latin typeface="+mj-ea"/>
                <a:ea typeface="+mj-ea"/>
              </a:rPr>
              <a:t> </a:t>
            </a:r>
            <a:r>
              <a:rPr lang="ko-KR" altLang="en-US" sz="1100" dirty="0" smtClean="0">
                <a:latin typeface="+mj-ea"/>
                <a:ea typeface="+mj-ea"/>
              </a:rPr>
              <a:t>작품 </a:t>
            </a:r>
            <a:r>
              <a:rPr lang="ko-KR" altLang="en-US" sz="1100" dirty="0">
                <a:latin typeface="+mj-ea"/>
                <a:ea typeface="+mj-ea"/>
              </a:rPr>
              <a:t>제작과정에 대한 사진촬영은 작가</a:t>
            </a:r>
            <a:r>
              <a:rPr lang="en-US" altLang="ko-KR" sz="1100" dirty="0">
                <a:latin typeface="+mj-ea"/>
                <a:ea typeface="+mj-ea"/>
              </a:rPr>
              <a:t>(</a:t>
            </a:r>
            <a:r>
              <a:rPr lang="ko-KR" altLang="en-US" sz="1100" dirty="0">
                <a:latin typeface="+mj-ea"/>
                <a:ea typeface="+mj-ea"/>
              </a:rPr>
              <a:t>팀</a:t>
            </a:r>
            <a:r>
              <a:rPr lang="en-US" altLang="ko-KR" sz="1100" dirty="0">
                <a:latin typeface="+mj-ea"/>
                <a:ea typeface="+mj-ea"/>
              </a:rPr>
              <a:t>)</a:t>
            </a:r>
            <a:r>
              <a:rPr lang="ko-KR" altLang="en-US" sz="1100" dirty="0">
                <a:latin typeface="+mj-ea"/>
                <a:ea typeface="+mj-ea"/>
              </a:rPr>
              <a:t>에서 </a:t>
            </a:r>
            <a:r>
              <a:rPr lang="ko-KR" altLang="en-US" sz="1100" dirty="0" smtClean="0">
                <a:latin typeface="+mj-ea"/>
                <a:ea typeface="+mj-ea"/>
              </a:rPr>
              <a:t>진행</a:t>
            </a:r>
            <a:endParaRPr lang="en-US" altLang="ko-KR" sz="1100" dirty="0" smtClean="0">
              <a:latin typeface="+mj-ea"/>
              <a:ea typeface="+mj-ea"/>
            </a:endParaRPr>
          </a:p>
          <a:p>
            <a:endParaRPr lang="ko-KR" altLang="en-US" sz="1100" dirty="0">
              <a:latin typeface="+mj-ea"/>
              <a:ea typeface="+mj-ea"/>
            </a:endParaRPr>
          </a:p>
          <a:p>
            <a:r>
              <a:rPr lang="ko-KR" altLang="en-US" sz="1100" dirty="0" smtClean="0">
                <a:latin typeface="+mj-ea"/>
                <a:ea typeface="+mj-ea"/>
              </a:rPr>
              <a:t>  ⑨ </a:t>
            </a:r>
            <a:r>
              <a:rPr lang="ko-KR" altLang="en-US" sz="1100" dirty="0">
                <a:latin typeface="+mj-ea"/>
                <a:ea typeface="+mj-ea"/>
              </a:rPr>
              <a:t>인건비</a:t>
            </a:r>
            <a:r>
              <a:rPr lang="en-US" altLang="ko-KR" sz="1100" dirty="0">
                <a:latin typeface="+mj-ea"/>
                <a:ea typeface="+mj-ea"/>
              </a:rPr>
              <a:t>, </a:t>
            </a:r>
            <a:r>
              <a:rPr lang="ko-KR" altLang="en-US" sz="1100" dirty="0">
                <a:latin typeface="+mj-ea"/>
                <a:ea typeface="+mj-ea"/>
              </a:rPr>
              <a:t>작품제작비</a:t>
            </a:r>
            <a:r>
              <a:rPr lang="en-US" altLang="ko-KR" sz="1100" dirty="0">
                <a:latin typeface="+mj-ea"/>
                <a:ea typeface="+mj-ea"/>
              </a:rPr>
              <a:t>, </a:t>
            </a:r>
            <a:r>
              <a:rPr lang="ko-KR" altLang="en-US" sz="1100" dirty="0" err="1">
                <a:latin typeface="+mj-ea"/>
                <a:ea typeface="+mj-ea"/>
              </a:rPr>
              <a:t>일반비</a:t>
            </a:r>
            <a:r>
              <a:rPr lang="en-US" altLang="ko-KR" sz="1100" dirty="0">
                <a:latin typeface="+mj-ea"/>
                <a:ea typeface="+mj-ea"/>
              </a:rPr>
              <a:t>, </a:t>
            </a:r>
            <a:r>
              <a:rPr lang="ko-KR" altLang="en-US" sz="1100" dirty="0">
                <a:latin typeface="+mj-ea"/>
                <a:ea typeface="+mj-ea"/>
              </a:rPr>
              <a:t>사후관리비 크게 </a:t>
            </a:r>
            <a:r>
              <a:rPr lang="en-US" altLang="ko-KR" sz="1100" dirty="0">
                <a:latin typeface="+mj-ea"/>
                <a:ea typeface="+mj-ea"/>
              </a:rPr>
              <a:t>4</a:t>
            </a:r>
            <a:r>
              <a:rPr lang="ko-KR" altLang="en-US" sz="1100" dirty="0">
                <a:latin typeface="+mj-ea"/>
                <a:ea typeface="+mj-ea"/>
              </a:rPr>
              <a:t>개의 항목에 대한 각각의 비율 준수할 것 </a:t>
            </a:r>
            <a:endParaRPr lang="en-US" altLang="ko-KR" sz="1100" dirty="0" smtClean="0">
              <a:latin typeface="+mj-ea"/>
              <a:ea typeface="+mj-ea"/>
            </a:endParaRPr>
          </a:p>
          <a:p>
            <a:r>
              <a:rPr lang="en-US" altLang="ko-KR" sz="1100" b="1" dirty="0">
                <a:solidFill>
                  <a:srgbClr val="FF0000"/>
                </a:solidFill>
                <a:latin typeface="+mj-ea"/>
                <a:ea typeface="+mj-ea"/>
              </a:rPr>
              <a:t> </a:t>
            </a:r>
            <a:r>
              <a:rPr lang="en-US" altLang="ko-KR" sz="1100" b="1" dirty="0" smtClean="0">
                <a:solidFill>
                  <a:srgbClr val="FF0000"/>
                </a:solidFill>
                <a:latin typeface="+mj-ea"/>
                <a:ea typeface="+mj-ea"/>
              </a:rPr>
              <a:t> </a:t>
            </a:r>
          </a:p>
          <a:p>
            <a:endParaRPr lang="ko-KR" altLang="en-US" sz="1100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685150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1967696"/>
              </p:ext>
            </p:extLst>
          </p:nvPr>
        </p:nvGraphicFramePr>
        <p:xfrm>
          <a:off x="251520" y="692696"/>
          <a:ext cx="8640961" cy="5879202"/>
        </p:xfrm>
        <a:graphic>
          <a:graphicData uri="http://schemas.openxmlformats.org/drawingml/2006/table">
            <a:tbl>
              <a:tblPr/>
              <a:tblGrid>
                <a:gridCol w="720080"/>
                <a:gridCol w="1027470"/>
                <a:gridCol w="873775"/>
                <a:gridCol w="1672230"/>
                <a:gridCol w="373896"/>
                <a:gridCol w="1986755"/>
                <a:gridCol w="1986755"/>
              </a:tblGrid>
              <a:tr h="40356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항목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세부항목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금액</a:t>
                      </a:r>
                      <a:r>
                        <a:rPr lang="en-US" altLang="ko-KR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원</a:t>
                      </a:r>
                      <a:r>
                        <a:rPr lang="en-US" altLang="ko-KR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)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10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부가세 포함</a:t>
                      </a:r>
                      <a:r>
                        <a:rPr lang="en-US" altLang="ko-KR" sz="10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)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산출내역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비 율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구분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참고사항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221650">
                <a:tc rowSpan="12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I.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인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건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비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52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%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1)</a:t>
                      </a:r>
                      <a:r>
                        <a:rPr lang="ko-KR" altLang="en-US" sz="900" b="1" dirty="0" err="1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아티스트피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대표</a:t>
                      </a: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30%</a:t>
                      </a: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① 전체 사업비의 </a:t>
                      </a:r>
                      <a:r>
                        <a:rPr lang="en-US" altLang="ko-KR" sz="900" b="1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30%</a:t>
                      </a:r>
                      <a:endParaRPr lang="ko-KR" altLang="en-US" sz="9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② 작업비율에 따라 </a:t>
                      </a:r>
                      <a:r>
                        <a:rPr lang="ko-KR" altLang="en-US" sz="9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차등지급 가능하나</a:t>
                      </a:r>
                      <a:r>
                        <a:rPr lang="en-US" altLang="ko-KR" sz="9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9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가급적 균등하게 배분 </a:t>
                      </a:r>
                      <a:endParaRPr lang="ko-KR" altLang="en-US" sz="9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9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지급비율이 현저하게 차이가 클 경우 </a:t>
                      </a:r>
                      <a:r>
                        <a:rPr lang="ko-KR" altLang="en-US" sz="9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마을미술프로젝트추진위원회에서 </a:t>
                      </a:r>
                      <a:r>
                        <a:rPr lang="ko-KR" altLang="en-US" sz="9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조정할 수 있음</a:t>
                      </a:r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)</a:t>
                      </a:r>
                      <a:r>
                        <a:rPr lang="ko-KR" altLang="en-US" sz="9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 </a:t>
                      </a: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165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예술감독</a:t>
                      </a: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2165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미술행정</a:t>
                      </a:r>
                      <a:r>
                        <a:rPr lang="en-US" alt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․</a:t>
                      </a: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기획담당</a:t>
                      </a: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2165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참여작가</a:t>
                      </a:r>
                      <a:r>
                        <a:rPr lang="en-US" alt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1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5960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참여작가</a:t>
                      </a:r>
                      <a:r>
                        <a:rPr lang="en-US" alt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2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2165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계</a:t>
                      </a:r>
                      <a:endParaRPr lang="ko-KR" altLang="en-US" sz="90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6903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1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2)</a:t>
                      </a:r>
                      <a:r>
                        <a:rPr lang="ko-KR" altLang="en-US" sz="900" b="1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작가인건비</a:t>
                      </a:r>
                      <a:endParaRPr lang="ko-KR" altLang="en-US" sz="90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참여작가 직접인건비</a:t>
                      </a: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22%</a:t>
                      </a:r>
                      <a:endParaRPr 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① 전체 사업비의 </a:t>
                      </a:r>
                      <a:r>
                        <a:rPr lang="en-US" altLang="ko-KR" sz="9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22%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② 작품제작에 직접적으로 소요되는 </a:t>
                      </a:r>
                      <a:r>
                        <a:rPr lang="ko-KR" altLang="en-US" sz="9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참여작가 </a:t>
                      </a: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직접인건비</a:t>
                      </a: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③ 보조작가</a:t>
                      </a:r>
                      <a:r>
                        <a:rPr lang="en-US" alt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또는 하도급 용역</a:t>
                      </a:r>
                      <a:r>
                        <a:rPr lang="en-US" alt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) </a:t>
                      </a: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인건비</a:t>
                      </a: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1</a:t>
                      </a: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일 평균 인건비 </a:t>
                      </a:r>
                      <a:r>
                        <a:rPr lang="en-US" alt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100,000</a:t>
                      </a: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원</a:t>
                      </a: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보조 작가 인건비 </a:t>
                      </a:r>
                      <a:r>
                        <a:rPr lang="en-US" alt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80,000</a:t>
                      </a: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원 </a:t>
                      </a: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참여 작가 인건비 </a:t>
                      </a:r>
                      <a:r>
                        <a:rPr lang="en-US" alt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150,000</a:t>
                      </a: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원 기준 </a:t>
                      </a: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④ </a:t>
                      </a:r>
                      <a:r>
                        <a:rPr lang="ko-KR" altLang="en-US" sz="900" dirty="0" err="1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작가보험비</a:t>
                      </a: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</a:t>
                      </a:r>
                      <a:r>
                        <a:rPr lang="en-US" alt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: </a:t>
                      </a: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참여작가 상해보험 </a:t>
                      </a:r>
                      <a:r>
                        <a:rPr lang="ko-KR" altLang="en-US" sz="9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가입</a:t>
                      </a:r>
                      <a:r>
                        <a:rPr lang="en-US" altLang="ko-KR" sz="9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필수</a:t>
                      </a:r>
                      <a:r>
                        <a:rPr lang="en-US" alt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) 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※ </a:t>
                      </a: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상해보험 </a:t>
                      </a:r>
                      <a:r>
                        <a:rPr lang="ko-KR" altLang="en-US" sz="900" dirty="0" err="1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기가입작가는</a:t>
                      </a: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추가가입 불필요</a:t>
                      </a: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※ </a:t>
                      </a: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보조작가</a:t>
                      </a:r>
                      <a:r>
                        <a:rPr lang="en-US" alt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또는 하도급용역</a:t>
                      </a:r>
                      <a:r>
                        <a:rPr lang="en-US" alt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)</a:t>
                      </a: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의 경우도 </a:t>
                      </a:r>
                      <a:r>
                        <a:rPr lang="ko-KR" altLang="en-US" sz="9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보험가입권장</a:t>
                      </a:r>
                      <a:r>
                        <a:rPr lang="en-US" alt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900" dirty="0" err="1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보험미가입으로</a:t>
                      </a: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</a:t>
                      </a:r>
                      <a:r>
                        <a:rPr lang="ko-KR" altLang="en-US" sz="9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사고발생 책임작가</a:t>
                      </a:r>
                      <a:r>
                        <a:rPr lang="en-US" alt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팀</a:t>
                      </a:r>
                      <a:r>
                        <a:rPr lang="en-US" alt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)</a:t>
                      </a: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에 있음</a:t>
                      </a:r>
                      <a:r>
                        <a:rPr lang="en-US" altLang="ko-KR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) 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903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보조작가 인건비</a:t>
                      </a: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6903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dirty="0" err="1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작가보험비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54571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2165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계</a:t>
                      </a:r>
                      <a:endParaRPr lang="ko-KR" altLang="en-US" sz="90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0" marR="0" algn="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2165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소계</a:t>
                      </a:r>
                      <a:endParaRPr lang="ko-KR" altLang="en-US" sz="90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52% </a:t>
                      </a:r>
                      <a:endParaRPr 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246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96764" y="237264"/>
            <a:ext cx="1240724" cy="4524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02870">
              <a:lnSpc>
                <a:spcPct val="130000"/>
              </a:lnSpc>
            </a:pPr>
            <a:r>
              <a:rPr lang="en-US" altLang="ko-KR" b="1" dirty="0" smtClean="0">
                <a:latin typeface="+mj-ea"/>
                <a:ea typeface="+mj-ea"/>
              </a:rPr>
              <a:t>17. </a:t>
            </a:r>
            <a:r>
              <a:rPr lang="ko-KR" altLang="en-US" b="1" dirty="0" smtClean="0">
                <a:latin typeface="+mj-ea"/>
                <a:ea typeface="+mj-ea"/>
              </a:rPr>
              <a:t>예 산</a:t>
            </a:r>
            <a:endParaRPr lang="ko-KR" altLang="en-US" b="1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952958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04168916"/>
              </p:ext>
            </p:extLst>
          </p:nvPr>
        </p:nvGraphicFramePr>
        <p:xfrm>
          <a:off x="251520" y="692694"/>
          <a:ext cx="8640960" cy="5760642"/>
        </p:xfrm>
        <a:graphic>
          <a:graphicData uri="http://schemas.openxmlformats.org/drawingml/2006/table">
            <a:tbl>
              <a:tblPr/>
              <a:tblGrid>
                <a:gridCol w="720080"/>
                <a:gridCol w="1027470"/>
                <a:gridCol w="873775"/>
                <a:gridCol w="765703"/>
                <a:gridCol w="557409"/>
                <a:gridCol w="349117"/>
                <a:gridCol w="373896"/>
                <a:gridCol w="1986755"/>
                <a:gridCol w="1986755"/>
              </a:tblGrid>
              <a:tr h="43205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항목</a:t>
                      </a:r>
                      <a:endParaRPr lang="ko-KR" altLang="en-US" sz="1000" b="1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비목</a:t>
                      </a: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금액</a:t>
                      </a:r>
                      <a:r>
                        <a:rPr lang="en-US" altLang="ko-KR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원</a:t>
                      </a:r>
                      <a:r>
                        <a:rPr lang="en-US" altLang="ko-KR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)</a:t>
                      </a:r>
                      <a:endParaRPr lang="ko-KR" altLang="en-US" sz="1000" b="1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부가세 포함</a:t>
                      </a:r>
                      <a:r>
                        <a:rPr lang="en-US" altLang="ko-KR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)</a:t>
                      </a:r>
                      <a:endParaRPr lang="ko-KR" altLang="en-US" sz="1000" b="1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품명</a:t>
                      </a: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단가</a:t>
                      </a: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수량</a:t>
                      </a: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비율</a:t>
                      </a:r>
                      <a:endParaRPr lang="en-US" sz="1000" b="1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구분</a:t>
                      </a:r>
                      <a:endParaRPr lang="ko-KR" altLang="en-US" sz="1000" b="1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참고사항</a:t>
                      </a:r>
                      <a:endParaRPr lang="ko-KR" altLang="en-US" sz="1000" b="1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536111">
                <a:tc rowSpan="8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1200" dirty="0" smtClean="0">
                          <a:solidFill>
                            <a:srgbClr val="000000"/>
                          </a:solidFill>
                          <a:latin typeface="+mj-ea"/>
                          <a:ea typeface="+mn-ea"/>
                          <a:cs typeface="+mn-cs"/>
                        </a:rPr>
                        <a:t>II.</a:t>
                      </a:r>
                      <a:endParaRPr lang="ko-KR" altLang="en-US" sz="1000" kern="1200" dirty="0" smtClean="0">
                        <a:solidFill>
                          <a:srgbClr val="000000"/>
                        </a:solidFill>
                        <a:latin typeface="+mj-ea"/>
                        <a:ea typeface="+mn-ea"/>
                        <a:cs typeface="+mn-cs"/>
                      </a:endParaRP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1200" dirty="0" smtClean="0">
                          <a:solidFill>
                            <a:srgbClr val="000000"/>
                          </a:solidFill>
                          <a:latin typeface="+mj-ea"/>
                          <a:ea typeface="+mn-ea"/>
                          <a:cs typeface="+mn-cs"/>
                        </a:rPr>
                        <a:t>작</a:t>
                      </a:r>
                      <a:endParaRPr lang="ko-KR" altLang="en-US" sz="1000" kern="1200" dirty="0" smtClean="0">
                        <a:solidFill>
                          <a:srgbClr val="000000"/>
                        </a:solidFill>
                        <a:latin typeface="+mj-ea"/>
                        <a:ea typeface="+mn-ea"/>
                        <a:cs typeface="+mn-cs"/>
                      </a:endParaRP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1200" dirty="0" smtClean="0">
                          <a:solidFill>
                            <a:srgbClr val="000000"/>
                          </a:solidFill>
                          <a:latin typeface="+mj-ea"/>
                          <a:ea typeface="+mn-ea"/>
                          <a:cs typeface="+mn-cs"/>
                        </a:rPr>
                        <a:t>품</a:t>
                      </a:r>
                      <a:endParaRPr lang="ko-KR" altLang="en-US" sz="1000" kern="1200" dirty="0" smtClean="0">
                        <a:solidFill>
                          <a:srgbClr val="000000"/>
                        </a:solidFill>
                        <a:latin typeface="+mj-ea"/>
                        <a:ea typeface="+mn-ea"/>
                        <a:cs typeface="+mn-cs"/>
                      </a:endParaRP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1200" dirty="0" smtClean="0">
                          <a:solidFill>
                            <a:srgbClr val="000000"/>
                          </a:solidFill>
                          <a:latin typeface="+mj-ea"/>
                          <a:ea typeface="+mn-ea"/>
                          <a:cs typeface="+mn-cs"/>
                        </a:rPr>
                        <a:t>제</a:t>
                      </a:r>
                      <a:endParaRPr lang="ko-KR" altLang="en-US" sz="1000" kern="1200" dirty="0" smtClean="0">
                        <a:solidFill>
                          <a:srgbClr val="000000"/>
                        </a:solidFill>
                        <a:latin typeface="+mj-ea"/>
                        <a:ea typeface="+mn-ea"/>
                        <a:cs typeface="+mn-cs"/>
                      </a:endParaRP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1200" dirty="0" smtClean="0">
                          <a:solidFill>
                            <a:srgbClr val="000000"/>
                          </a:solidFill>
                          <a:latin typeface="+mj-ea"/>
                          <a:ea typeface="+mn-ea"/>
                          <a:cs typeface="+mn-cs"/>
                        </a:rPr>
                        <a:t>작</a:t>
                      </a:r>
                      <a:endParaRPr lang="ko-KR" altLang="en-US" sz="1000" kern="1200" dirty="0" smtClean="0">
                        <a:solidFill>
                          <a:srgbClr val="000000"/>
                        </a:solidFill>
                        <a:latin typeface="+mj-ea"/>
                        <a:ea typeface="+mn-ea"/>
                        <a:cs typeface="+mn-cs"/>
                      </a:endParaRP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1200" dirty="0" smtClean="0">
                          <a:solidFill>
                            <a:srgbClr val="000000"/>
                          </a:solidFill>
                          <a:latin typeface="+mj-ea"/>
                          <a:ea typeface="+mn-ea"/>
                          <a:cs typeface="+mn-cs"/>
                        </a:rPr>
                        <a:t>비</a:t>
                      </a:r>
                      <a:endParaRPr lang="ko-KR" altLang="en-US" sz="1000" kern="1200" dirty="0" smtClean="0">
                        <a:solidFill>
                          <a:srgbClr val="000000"/>
                        </a:solidFill>
                        <a:latin typeface="+mj-ea"/>
                        <a:ea typeface="+mn-ea"/>
                        <a:cs typeface="+mn-cs"/>
                      </a:endParaRP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1200" dirty="0" smtClean="0">
                          <a:solidFill>
                            <a:srgbClr val="000000"/>
                          </a:solidFill>
                          <a:latin typeface="+mj-ea"/>
                          <a:ea typeface="+mn-ea"/>
                          <a:cs typeface="+mn-cs"/>
                        </a:rPr>
                        <a:t>40</a:t>
                      </a:r>
                      <a:endParaRPr lang="ko-KR" altLang="en-US" sz="1000" kern="1200" dirty="0" smtClean="0">
                        <a:solidFill>
                          <a:srgbClr val="000000"/>
                        </a:solidFill>
                        <a:latin typeface="+mj-ea"/>
                        <a:ea typeface="+mn-ea"/>
                        <a:cs typeface="+mn-cs"/>
                      </a:endParaRP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1200" dirty="0" smtClean="0">
                          <a:solidFill>
                            <a:srgbClr val="000000"/>
                          </a:solidFill>
                          <a:latin typeface="+mj-ea"/>
                          <a:ea typeface="+mn-ea"/>
                          <a:cs typeface="+mn-cs"/>
                        </a:rPr>
                        <a:t>%</a:t>
                      </a:r>
                      <a:endParaRPr lang="ko-KR" altLang="en-US" sz="1000" kern="1200" dirty="0" smtClean="0">
                        <a:solidFill>
                          <a:srgbClr val="000000"/>
                        </a:solidFill>
                        <a:latin typeface="+mj-ea"/>
                        <a:ea typeface="+mn-ea"/>
                        <a:cs typeface="+mn-cs"/>
                      </a:endParaRP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1) </a:t>
                      </a:r>
                      <a:r>
                        <a:rPr lang="ko-KR" altLang="en-US" sz="900" b="1" dirty="0" err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작품별</a:t>
                      </a:r>
                      <a:r>
                        <a:rPr lang="ko-KR" altLang="en-US" sz="9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 재료비</a:t>
                      </a:r>
                      <a:endParaRPr lang="ko-KR" altLang="en-US" sz="9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15,000,000</a:t>
                      </a:r>
                      <a:endParaRPr lang="en-US" sz="9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예</a:t>
                      </a:r>
                      <a:r>
                        <a:rPr lang="en-US" altLang="ko-KR" sz="90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)</a:t>
                      </a:r>
                      <a:r>
                        <a:rPr lang="ko-KR" altLang="en-US" sz="90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스테인리스스틸</a:t>
                      </a: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150,000</a:t>
                      </a:r>
                      <a:endParaRPr lang="en-US" sz="9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100</a:t>
                      </a:r>
                      <a:endParaRPr lang="en-US" sz="9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7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1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40%</a:t>
                      </a:r>
                      <a:endParaRPr lang="en-US" altLang="ko-KR" sz="900" dirty="0" smtClean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7">
                  <a:txBody>
                    <a:bodyPr/>
                    <a:lstStyle/>
                    <a:p>
                      <a:pPr latinLnBrk="1"/>
                      <a:endParaRPr lang="ko-KR" altLang="en-US" sz="900" dirty="0"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7"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① 전체 사업비의 </a:t>
                      </a:r>
                      <a:r>
                        <a:rPr lang="en-US" altLang="ko-KR" sz="900" b="1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40%</a:t>
                      </a:r>
                      <a:endParaRPr lang="ko-KR" altLang="en-US" sz="900" dirty="0" smtClean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② 재료비</a:t>
                      </a:r>
                      <a:r>
                        <a:rPr lang="en-US" altLang="ko-KR" sz="9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/</a:t>
                      </a:r>
                      <a:r>
                        <a:rPr lang="ko-KR" altLang="en-US" sz="9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설치비</a:t>
                      </a:r>
                      <a:r>
                        <a:rPr lang="en-US" altLang="ko-KR" sz="9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/</a:t>
                      </a:r>
                      <a:r>
                        <a:rPr lang="ko-KR" altLang="en-US" sz="9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운반비 </a:t>
                      </a: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③ 하도급 용역 계약에 따른 제작설치</a:t>
                      </a: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9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작품성격에 따라 일부 가능</a:t>
                      </a:r>
                      <a:r>
                        <a:rPr lang="en-US" altLang="ko-KR" sz="9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)</a:t>
                      </a:r>
                      <a:endParaRPr lang="ko-KR" altLang="en-US" sz="900" dirty="0" smtClean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④ 명패제작비 </a:t>
                      </a:r>
                      <a:r>
                        <a:rPr lang="en-US" altLang="ko-KR" sz="900" b="1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※</a:t>
                      </a:r>
                      <a:r>
                        <a:rPr lang="ko-KR" altLang="en-US" sz="900" b="1" dirty="0" err="1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작품별</a:t>
                      </a:r>
                      <a:r>
                        <a:rPr lang="ko-KR" altLang="en-US" sz="900" b="1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명패제작 필수</a:t>
                      </a:r>
                      <a:endParaRPr lang="ko-KR" altLang="en-US" sz="900" dirty="0" smtClean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⑤ 입간판제작비 </a:t>
                      </a:r>
                      <a:r>
                        <a:rPr lang="en-US" altLang="ko-KR" sz="900" b="1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※</a:t>
                      </a:r>
                      <a:r>
                        <a:rPr lang="ko-KR" altLang="en-US" sz="900" b="1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입간판 제작 필수</a:t>
                      </a:r>
                      <a:endParaRPr lang="ko-KR" altLang="en-US" sz="900" dirty="0" smtClean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834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2)</a:t>
                      </a:r>
                      <a:r>
                        <a:rPr lang="ko-KR" altLang="en-US" sz="9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작품</a:t>
                      </a:r>
                      <a:r>
                        <a:rPr lang="en-US" altLang="ko-KR" sz="9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1~</a:t>
                      </a:r>
                      <a:r>
                        <a:rPr lang="ko-KR" altLang="en-US" sz="9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작품</a:t>
                      </a:r>
                      <a:r>
                        <a:rPr lang="en-US" altLang="ko-KR" sz="9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5</a:t>
                      </a:r>
                      <a:endParaRPr lang="ko-KR" altLang="en-US" sz="900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ea"/>
                        <a:ea typeface="+mj-ea"/>
                      </a:endParaRP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1,500,000</a:t>
                      </a: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예</a:t>
                      </a:r>
                      <a:r>
                        <a:rPr lang="en-US" altLang="ko-KR" sz="9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) </a:t>
                      </a:r>
                      <a:r>
                        <a:rPr lang="ko-KR" altLang="en-US" sz="9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운반비</a:t>
                      </a: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500,000</a:t>
                      </a: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3</a:t>
                      </a:r>
                      <a:r>
                        <a:rPr lang="ko-KR" altLang="en-US" sz="9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일</a:t>
                      </a: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53611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9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9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50029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9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9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9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68834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68834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6) </a:t>
                      </a:r>
                      <a:r>
                        <a:rPr lang="ko-KR" altLang="en-US" sz="9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명패 </a:t>
                      </a:r>
                      <a:r>
                        <a:rPr lang="en-US" altLang="ko-KR" sz="9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9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필수</a:t>
                      </a:r>
                      <a:r>
                        <a:rPr lang="en-US" altLang="ko-KR" sz="9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)</a:t>
                      </a:r>
                      <a:endParaRPr lang="ko-KR" altLang="en-US" sz="900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100,000</a:t>
                      </a:r>
                      <a:endParaRPr lang="ko-KR" altLang="en-US" sz="9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동판</a:t>
                      </a:r>
                      <a:endParaRPr lang="ko-KR" altLang="en-US" sz="9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100,000</a:t>
                      </a:r>
                      <a:endParaRPr lang="ko-KR" altLang="en-US" sz="9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1</a:t>
                      </a:r>
                      <a:endParaRPr lang="ko-KR" altLang="en-US" sz="9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68834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7) </a:t>
                      </a:r>
                      <a:r>
                        <a:rPr lang="ko-KR" altLang="en-US" sz="9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입간판</a:t>
                      </a:r>
                      <a:r>
                        <a:rPr lang="en-US" altLang="ko-KR" sz="9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9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필수</a:t>
                      </a:r>
                      <a:r>
                        <a:rPr lang="en-US" altLang="ko-KR" sz="9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)</a:t>
                      </a:r>
                      <a:endParaRPr lang="ko-KR" altLang="en-US" sz="900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1,000,000</a:t>
                      </a:r>
                      <a:endParaRPr lang="ko-KR" altLang="en-US" sz="9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목재</a:t>
                      </a:r>
                      <a:endParaRPr lang="ko-KR" altLang="en-US" sz="9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2,000,000</a:t>
                      </a:r>
                      <a:endParaRPr lang="ko-KR" altLang="en-US" sz="9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j-ea"/>
                          <a:ea typeface="+mj-ea"/>
                        </a:rPr>
                        <a:t>1</a:t>
                      </a:r>
                      <a:endParaRPr lang="ko-KR" altLang="en-US" sz="9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93432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소계</a:t>
                      </a:r>
                      <a:endParaRPr lang="ko-KR" altLang="en-US" sz="9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FF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FF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32813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30427054"/>
              </p:ext>
            </p:extLst>
          </p:nvPr>
        </p:nvGraphicFramePr>
        <p:xfrm>
          <a:off x="251520" y="692696"/>
          <a:ext cx="8643998" cy="5411517"/>
        </p:xfrm>
        <a:graphic>
          <a:graphicData uri="http://schemas.openxmlformats.org/drawingml/2006/table">
            <a:tbl>
              <a:tblPr/>
              <a:tblGrid>
                <a:gridCol w="720080"/>
                <a:gridCol w="1080120"/>
                <a:gridCol w="822049"/>
                <a:gridCol w="1672818"/>
                <a:gridCol w="457461"/>
                <a:gridCol w="1904018"/>
                <a:gridCol w="1987452"/>
              </a:tblGrid>
              <a:tr h="43204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항목</a:t>
                      </a:r>
                      <a:endParaRPr lang="ko-KR" altLang="en-US" sz="1000" b="1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세부항목</a:t>
                      </a:r>
                      <a:endParaRPr lang="ko-KR" altLang="en-US" sz="1000" b="1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금액</a:t>
                      </a:r>
                      <a:r>
                        <a:rPr lang="en-US" altLang="ko-KR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원</a:t>
                      </a:r>
                      <a:r>
                        <a:rPr lang="en-US" altLang="ko-KR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)</a:t>
                      </a:r>
                      <a:endParaRPr lang="ko-KR" altLang="en-US" sz="1000" b="1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부가세 포함</a:t>
                      </a:r>
                      <a:r>
                        <a:rPr lang="en-US" altLang="ko-KR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)</a:t>
                      </a:r>
                      <a:endParaRPr lang="ko-KR" altLang="en-US" sz="1000" b="1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산출내역</a:t>
                      </a: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비 율</a:t>
                      </a: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구분</a:t>
                      </a: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참고사항</a:t>
                      </a: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769568">
                <a:tc rowSpan="5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III.</a:t>
                      </a:r>
                      <a:endParaRPr lang="en-US" altLang="ko-KR" sz="1000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일</a:t>
                      </a:r>
                      <a:endParaRPr lang="en-US" altLang="ko-KR" sz="1000" b="1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반</a:t>
                      </a:r>
                      <a:endParaRPr lang="en-US" altLang="ko-KR" sz="1000" b="1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비</a:t>
                      </a:r>
                      <a:endParaRPr lang="en-US" altLang="ko-KR" sz="1000" b="1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0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3</a:t>
                      </a: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%</a:t>
                      </a:r>
                      <a:endParaRPr lang="ko-KR" altLang="en-US" sz="1000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1)</a:t>
                      </a:r>
                      <a:r>
                        <a:rPr lang="ko-KR" altLang="en-US" sz="900" b="1" dirty="0" err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정산회계비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3%</a:t>
                      </a:r>
                      <a:endParaRPr lang="en-US" sz="9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① 전체 사업비의 </a:t>
                      </a:r>
                      <a:r>
                        <a:rPr lang="en-US" altLang="ko-KR" sz="9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3%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② </a:t>
                      </a:r>
                      <a:r>
                        <a:rPr lang="ko-KR" altLang="en-US" sz="900" dirty="0" err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정산회계비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③ </a:t>
                      </a:r>
                      <a:r>
                        <a:rPr lang="ko-KR" altLang="en-US" sz="900" b="1" dirty="0" err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사진영상촬영비</a:t>
                      </a:r>
                      <a:r>
                        <a:rPr lang="en-US" altLang="ko-KR" sz="9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(60</a:t>
                      </a:r>
                      <a:r>
                        <a:rPr lang="ko-KR" altLang="en-US" sz="9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만원</a:t>
                      </a:r>
                      <a:r>
                        <a:rPr lang="en-US" altLang="ko-KR" sz="9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) 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※ </a:t>
                      </a:r>
                      <a:r>
                        <a:rPr lang="en-US" altLang="ko-KR" sz="9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9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재</a:t>
                      </a:r>
                      <a:r>
                        <a:rPr lang="en-US" altLang="ko-KR" sz="9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900" b="1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아름다운맵에서</a:t>
                      </a:r>
                      <a:r>
                        <a:rPr lang="ko-KR" altLang="en-US" sz="9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9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섭외한 전문사진영상촬영 팀에서 완성된 작품에 대한 </a:t>
                      </a:r>
                      <a:r>
                        <a:rPr lang="ko-KR" altLang="en-US" sz="900" b="1" dirty="0" err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촬영비</a:t>
                      </a:r>
                      <a:r>
                        <a:rPr lang="ko-KR" altLang="en-US" sz="9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④ 홍보현수막제작비</a:t>
                      </a: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⑤ 기타 </a:t>
                      </a:r>
                      <a:r>
                        <a:rPr lang="en-US" altLang="ko-KR" sz="9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: </a:t>
                      </a: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주민설명회</a:t>
                      </a:r>
                      <a:r>
                        <a:rPr lang="en-US" altLang="ko-KR" sz="9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프로그램</a:t>
                      </a:r>
                      <a:r>
                        <a:rPr lang="en-US" altLang="ko-KR" sz="9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개막식 등</a:t>
                      </a: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3045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2)</a:t>
                      </a:r>
                      <a:r>
                        <a:rPr lang="ko-KR" altLang="en-US" sz="900" b="1" dirty="0" err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사진영상비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600,000</a:t>
                      </a: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사진촬영 </a:t>
                      </a:r>
                      <a:r>
                        <a:rPr lang="en-US" altLang="ko-KR" sz="9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300,000</a:t>
                      </a:r>
                      <a:endParaRPr lang="ko-KR" altLang="en-US" sz="900" b="1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영상촬영 </a:t>
                      </a:r>
                      <a:r>
                        <a:rPr lang="en-US" altLang="ko-KR" sz="9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300,000</a:t>
                      </a:r>
                      <a:endParaRPr lang="ko-KR" altLang="en-US" sz="900" b="1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76956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3)</a:t>
                      </a:r>
                      <a:r>
                        <a:rPr lang="ko-KR" altLang="en-US" sz="9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홍보현수막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78254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4)</a:t>
                      </a:r>
                      <a:r>
                        <a:rPr lang="ko-KR" altLang="en-US" sz="9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기타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65898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소계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01738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19882890"/>
              </p:ext>
            </p:extLst>
          </p:nvPr>
        </p:nvGraphicFramePr>
        <p:xfrm>
          <a:off x="251520" y="688261"/>
          <a:ext cx="8640960" cy="5549051"/>
        </p:xfrm>
        <a:graphic>
          <a:graphicData uri="http://schemas.openxmlformats.org/drawingml/2006/table">
            <a:tbl>
              <a:tblPr/>
              <a:tblGrid>
                <a:gridCol w="720080"/>
                <a:gridCol w="1027470"/>
                <a:gridCol w="873775"/>
                <a:gridCol w="1672229"/>
                <a:gridCol w="373896"/>
                <a:gridCol w="1986755"/>
                <a:gridCol w="1986755"/>
              </a:tblGrid>
              <a:tr h="21602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항목</a:t>
                      </a: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세부항목</a:t>
                      </a: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금액</a:t>
                      </a:r>
                      <a:r>
                        <a:rPr lang="en-US" altLang="ko-KR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원</a:t>
                      </a:r>
                      <a:r>
                        <a:rPr lang="en-US" altLang="ko-KR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)</a:t>
                      </a:r>
                      <a:endParaRPr lang="ko-KR" altLang="en-US" sz="1000" b="1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부가세 포함</a:t>
                      </a:r>
                      <a:r>
                        <a:rPr lang="en-US" altLang="ko-KR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)</a:t>
                      </a:r>
                      <a:endParaRPr lang="ko-KR" altLang="en-US" sz="1000" b="1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산출내역</a:t>
                      </a: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비 율</a:t>
                      </a:r>
                    </a:p>
                  </a:txBody>
                  <a:tcPr marL="23004" marR="23004" marT="6360" marB="6360" anchor="ctr"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구분</a:t>
                      </a: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참고사항</a:t>
                      </a: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2368067"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900" dirty="0">
                        <a:solidFill>
                          <a:srgbClr val="000000"/>
                        </a:solidFill>
                        <a:latin typeface="굴림" pitchFamily="50" charset="-127"/>
                        <a:ea typeface="굴림" pitchFamily="50" charset="-127"/>
                      </a:endParaRP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dirty="0">
                          <a:solidFill>
                            <a:srgbClr val="000000"/>
                          </a:solidFill>
                          <a:latin typeface="굴림" pitchFamily="50" charset="-127"/>
                          <a:ea typeface="굴림" pitchFamily="50" charset="-127"/>
                        </a:rPr>
                        <a:t>IV.</a:t>
                      </a:r>
                      <a:endParaRPr lang="en-US" sz="900" dirty="0">
                        <a:solidFill>
                          <a:srgbClr val="000000"/>
                        </a:solidFill>
                        <a:latin typeface="굴림" pitchFamily="50" charset="-127"/>
                        <a:ea typeface="굴림" pitchFamily="50" charset="-127"/>
                      </a:endParaRP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>
                          <a:solidFill>
                            <a:srgbClr val="000000"/>
                          </a:solidFill>
                          <a:latin typeface="굴림" pitchFamily="50" charset="-127"/>
                          <a:ea typeface="굴림" pitchFamily="50" charset="-127"/>
                        </a:rPr>
                        <a:t>사후관리비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굴림" pitchFamily="50" charset="-127"/>
                        <a:ea typeface="굴림" pitchFamily="50" charset="-127"/>
                      </a:endParaRP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1" dirty="0">
                          <a:solidFill>
                            <a:srgbClr val="000000"/>
                          </a:solidFill>
                          <a:latin typeface="굴림" pitchFamily="50" charset="-127"/>
                          <a:ea typeface="굴림" pitchFamily="50" charset="-127"/>
                        </a:rPr>
                        <a:t>5%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>
                          <a:solidFill>
                            <a:srgbClr val="000000"/>
                          </a:solidFill>
                          <a:latin typeface="굴림" pitchFamily="50" charset="-127"/>
                          <a:ea typeface="굴림" pitchFamily="50" charset="-127"/>
                        </a:rPr>
                        <a:t>사후관리비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dirty="0">
                          <a:solidFill>
                            <a:srgbClr val="000000"/>
                          </a:solidFill>
                          <a:latin typeface="굴림" pitchFamily="50" charset="-127"/>
                          <a:ea typeface="굴림" pitchFamily="50" charset="-127"/>
                        </a:rPr>
                        <a:t>작품유지보수비</a:t>
                      </a: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0" dirty="0" smtClean="0">
                          <a:solidFill>
                            <a:srgbClr val="000000"/>
                          </a:solidFill>
                          <a:latin typeface="굴림" pitchFamily="50" charset="-127"/>
                          <a:ea typeface="굴림" pitchFamily="50" charset="-127"/>
                        </a:rPr>
                        <a:t>5%</a:t>
                      </a:r>
                      <a:endParaRPr lang="en-US" sz="900" b="0" dirty="0">
                        <a:solidFill>
                          <a:srgbClr val="000000"/>
                        </a:solidFill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dirty="0" smtClean="0">
                          <a:solidFill>
                            <a:srgbClr val="000000"/>
                          </a:solidFill>
                          <a:latin typeface="굴림" pitchFamily="50" charset="-127"/>
                          <a:ea typeface="굴림" pitchFamily="50" charset="-127"/>
                        </a:rPr>
                        <a:t>지 방 비</a:t>
                      </a:r>
                      <a:endParaRPr lang="ko-KR" altLang="en-US" sz="900" b="0" dirty="0">
                        <a:solidFill>
                          <a:srgbClr val="000000"/>
                        </a:solidFill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>
                          <a:solidFill>
                            <a:srgbClr val="000000"/>
                          </a:solidFill>
                          <a:latin typeface="굴림" pitchFamily="50" charset="-127"/>
                          <a:ea typeface="굴림" pitchFamily="50" charset="-127"/>
                        </a:rPr>
                        <a:t>① 전체 사업비의 </a:t>
                      </a:r>
                      <a:r>
                        <a:rPr lang="en-US" altLang="ko-KR" sz="900" b="1" dirty="0">
                          <a:solidFill>
                            <a:srgbClr val="000000"/>
                          </a:solidFill>
                          <a:latin typeface="굴림" pitchFamily="50" charset="-127"/>
                          <a:ea typeface="굴림" pitchFamily="50" charset="-127"/>
                        </a:rPr>
                        <a:t>5%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굴림" pitchFamily="50" charset="-127"/>
                        <a:ea typeface="굴림" pitchFamily="50" charset="-127"/>
                      </a:endParaRP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굴림" pitchFamily="50" charset="-127"/>
                          <a:ea typeface="굴림" pitchFamily="50" charset="-127"/>
                        </a:rPr>
                        <a:t>② 향후 </a:t>
                      </a:r>
                      <a:r>
                        <a:rPr lang="en-US" altLang="ko-KR" sz="900" dirty="0">
                          <a:solidFill>
                            <a:srgbClr val="000000"/>
                          </a:solidFill>
                          <a:latin typeface="굴림" pitchFamily="50" charset="-127"/>
                          <a:ea typeface="굴림" pitchFamily="50" charset="-127"/>
                        </a:rPr>
                        <a:t>2</a:t>
                      </a: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굴림" pitchFamily="50" charset="-127"/>
                          <a:ea typeface="굴림" pitchFamily="50" charset="-127"/>
                        </a:rPr>
                        <a:t>년간 </a:t>
                      </a:r>
                      <a:r>
                        <a:rPr lang="ko-KR" altLang="en-US" sz="900" dirty="0" err="1">
                          <a:solidFill>
                            <a:srgbClr val="000000"/>
                          </a:solidFill>
                          <a:latin typeface="굴림" pitchFamily="50" charset="-127"/>
                          <a:ea typeface="굴림" pitchFamily="50" charset="-127"/>
                        </a:rPr>
                        <a:t>지자체</a:t>
                      </a: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굴림" pitchFamily="50" charset="-127"/>
                          <a:ea typeface="굴림" pitchFamily="50" charset="-127"/>
                        </a:rPr>
                        <a:t> 통장에서 관리</a:t>
                      </a: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굴림" pitchFamily="50" charset="-127"/>
                          <a:ea typeface="굴림" pitchFamily="50" charset="-127"/>
                        </a:rPr>
                        <a:t>③ 작품 유지보수 비용</a:t>
                      </a:r>
                    </a:p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>
                          <a:solidFill>
                            <a:srgbClr val="000000"/>
                          </a:solidFill>
                          <a:latin typeface="굴림" pitchFamily="50" charset="-127"/>
                          <a:ea typeface="굴림" pitchFamily="50" charset="-127"/>
                        </a:rPr>
                        <a:t>④ 지방비에서 지출 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굴림" pitchFamily="50" charset="-127"/>
                        <a:ea typeface="굴림" pitchFamily="50" charset="-127"/>
                      </a:endParaRPr>
                    </a:p>
                    <a:p>
                      <a:pPr marL="0" marR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dirty="0">
                          <a:solidFill>
                            <a:srgbClr val="000000"/>
                          </a:solidFill>
                          <a:latin typeface="굴림" pitchFamily="50" charset="-127"/>
                          <a:ea typeface="굴림" pitchFamily="50" charset="-127"/>
                        </a:rPr>
                        <a:t>※ </a:t>
                      </a:r>
                      <a:r>
                        <a:rPr lang="ko-KR" altLang="en-US" sz="900" dirty="0">
                          <a:solidFill>
                            <a:srgbClr val="000000"/>
                          </a:solidFill>
                          <a:latin typeface="굴림" pitchFamily="50" charset="-127"/>
                          <a:ea typeface="굴림" pitchFamily="50" charset="-127"/>
                        </a:rPr>
                        <a:t>재료 내구성 및 사후관리계획 등 중요</a:t>
                      </a: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8215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dirty="0">
                          <a:solidFill>
                            <a:srgbClr val="000000"/>
                          </a:solidFill>
                          <a:latin typeface="굴림" pitchFamily="50" charset="-127"/>
                          <a:ea typeface="굴림" pitchFamily="50" charset="-127"/>
                        </a:rPr>
                        <a:t>소계</a:t>
                      </a:r>
                      <a:endParaRPr lang="ko-KR" altLang="en-US" sz="900" dirty="0">
                        <a:solidFill>
                          <a:srgbClr val="000000"/>
                        </a:solidFill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998431"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>
                          <a:solidFill>
                            <a:srgbClr val="000000"/>
                          </a:solidFill>
                          <a:latin typeface="굴림" pitchFamily="50" charset="-127"/>
                          <a:ea typeface="굴림" pitchFamily="50" charset="-127"/>
                        </a:rPr>
                        <a:t>총계</a:t>
                      </a:r>
                      <a:endParaRPr lang="ko-KR" altLang="en-US" sz="900">
                        <a:solidFill>
                          <a:srgbClr val="000000"/>
                        </a:solidFill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>
                        <a:solidFill>
                          <a:srgbClr val="000000"/>
                        </a:solidFill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dirty="0">
                        <a:solidFill>
                          <a:srgbClr val="000000"/>
                        </a:solidFill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dirty="0">
                          <a:solidFill>
                            <a:srgbClr val="000000"/>
                          </a:solidFill>
                          <a:latin typeface="굴림" pitchFamily="50" charset="-127"/>
                          <a:ea typeface="굴림" pitchFamily="50" charset="-127"/>
                        </a:rPr>
                        <a:t>100%</a:t>
                      </a:r>
                      <a:endParaRPr lang="en-US" sz="900" dirty="0">
                        <a:solidFill>
                          <a:srgbClr val="000000"/>
                        </a:solidFill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23004" marR="23004" marT="6360" marB="636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39901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7039256"/>
              </p:ext>
            </p:extLst>
          </p:nvPr>
        </p:nvGraphicFramePr>
        <p:xfrm>
          <a:off x="251520" y="692693"/>
          <a:ext cx="8640960" cy="4968552"/>
        </p:xfrm>
        <a:graphic>
          <a:graphicData uri="http://schemas.openxmlformats.org/drawingml/2006/table">
            <a:tbl>
              <a:tblPr/>
              <a:tblGrid>
                <a:gridCol w="720080"/>
                <a:gridCol w="1364990"/>
                <a:gridCol w="819134"/>
                <a:gridCol w="521268"/>
                <a:gridCol w="1191471"/>
                <a:gridCol w="1005301"/>
                <a:gridCol w="1079766"/>
                <a:gridCol w="1265935"/>
                <a:gridCol w="673015"/>
              </a:tblGrid>
              <a:tr h="695226">
                <a:tc gridSpan="9">
                  <a:txBody>
                    <a:bodyPr/>
                    <a:lstStyle/>
                    <a:p>
                      <a:pPr marL="102870" marR="0" algn="l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ko-KR" altLang="en-US" sz="1100" kern="1200" dirty="0">
                        <a:solidFill>
                          <a:schemeClr val="tx1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1200" dirty="0">
                        <a:solidFill>
                          <a:schemeClr val="tx1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1200" dirty="0">
                        <a:solidFill>
                          <a:schemeClr val="tx1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1200" dirty="0">
                        <a:solidFill>
                          <a:schemeClr val="tx1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1200" dirty="0">
                        <a:solidFill>
                          <a:schemeClr val="tx1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1200" dirty="0">
                        <a:solidFill>
                          <a:schemeClr val="tx1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1200" dirty="0">
                        <a:solidFill>
                          <a:schemeClr val="tx1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1200" dirty="0">
                        <a:solidFill>
                          <a:schemeClr val="tx1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1296">
                <a:tc>
                  <a:txBody>
                    <a:bodyPr/>
                    <a:lstStyle/>
                    <a:p>
                      <a:pPr marL="10287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="1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항목</a:t>
                      </a:r>
                      <a:endParaRPr lang="ko-KR" altLang="en-US" sz="1050" b="1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1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</a:t>
                      </a:r>
                      <a:r>
                        <a:rPr lang="ko-KR" altLang="en-US" sz="1050" b="1" dirty="0" err="1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재료명</a:t>
                      </a:r>
                      <a:r>
                        <a:rPr lang="en-US" altLang="ko-KR" sz="1050" b="1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1050" b="1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품명</a:t>
                      </a:r>
                      <a:r>
                        <a:rPr lang="en-US" altLang="ko-KR" sz="1050" b="1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)</a:t>
                      </a:r>
                      <a:r>
                        <a:rPr lang="ko-KR" altLang="en-US" sz="1050" b="1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  </a:t>
                      </a:r>
                      <a:endParaRPr lang="ko-KR" altLang="en-US" sz="105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 </a:t>
                      </a:r>
                      <a:r>
                        <a:rPr lang="ko-KR" altLang="en-US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단가</a:t>
                      </a:r>
                      <a:endParaRPr lang="ko-KR" altLang="en-US" sz="105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수량</a:t>
                      </a:r>
                      <a:endParaRPr lang="ko-KR" altLang="en-US" sz="105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금액</a:t>
                      </a:r>
                      <a:r>
                        <a:rPr lang="en-US" altLang="ko-KR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원</a:t>
                      </a:r>
                      <a:r>
                        <a:rPr lang="en-US" altLang="ko-KR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endParaRPr lang="ko-KR" altLang="en-US" sz="105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제조사</a:t>
                      </a:r>
                      <a:endParaRPr lang="ko-KR" altLang="en-US" sz="105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모델명</a:t>
                      </a:r>
                      <a:endParaRPr lang="ko-KR" altLang="en-US" sz="105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규격</a:t>
                      </a:r>
                      <a:endParaRPr lang="ko-KR" altLang="en-US" sz="105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="1" kern="120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  <a:cs typeface="+mn-cs"/>
                        </a:rPr>
                        <a:t>단위</a:t>
                      </a:r>
                      <a:endParaRPr lang="ko-KR" altLang="en-US" sz="1050" b="1" kern="1200" dirty="0">
                        <a:solidFill>
                          <a:schemeClr val="tx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625703">
                <a:tc>
                  <a:txBody>
                    <a:bodyPr/>
                    <a:lstStyle/>
                    <a:p>
                      <a:pPr marL="10287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명패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스테인리스스틸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+mj-ea"/>
                          <a:ea typeface="+mj-ea"/>
                        </a:rPr>
                        <a:t>50,000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5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250,000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가나제조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NO.57-3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50X30X20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cm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95226">
                <a:tc>
                  <a:txBody>
                    <a:bodyPr/>
                    <a:lstStyle/>
                    <a:p>
                      <a:pPr marL="10287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입간</a:t>
                      </a:r>
                      <a:r>
                        <a:rPr lang="ko-KR" altLang="en-US" sz="1000" baseline="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판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latin typeface="+mj-ea"/>
                          <a:ea typeface="+mj-ea"/>
                        </a:rPr>
                        <a:t>석재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+mj-ea"/>
                          <a:ea typeface="+mj-ea"/>
                        </a:rPr>
                        <a:t>800,000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+mj-ea"/>
                          <a:ea typeface="+mj-ea"/>
                        </a:rPr>
                        <a:t>1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+mj-ea"/>
                          <a:ea typeface="+mj-ea"/>
                        </a:rPr>
                        <a:t>800,000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latin typeface="+mj-ea"/>
                          <a:ea typeface="+mj-ea"/>
                        </a:rPr>
                        <a:t>마을상사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+mj-ea"/>
                          <a:ea typeface="+mj-ea"/>
                        </a:rPr>
                        <a:t>NO.14356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+mj-ea"/>
                          <a:ea typeface="+mj-ea"/>
                        </a:rPr>
                        <a:t>100X200X30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+mj-ea"/>
                          <a:ea typeface="+mj-ea"/>
                        </a:rPr>
                        <a:t>cm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95226">
                <a:tc>
                  <a:txBody>
                    <a:bodyPr/>
                    <a:lstStyle/>
                    <a:p>
                      <a:pPr marL="10287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운반비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latin typeface="+mj-ea"/>
                          <a:ea typeface="+mj-ea"/>
                        </a:rPr>
                        <a:t>크레인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+mj-ea"/>
                          <a:ea typeface="+mj-ea"/>
                        </a:rPr>
                        <a:t>500,000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+mj-ea"/>
                          <a:ea typeface="+mj-ea"/>
                        </a:rPr>
                        <a:t>3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+mj-ea"/>
                          <a:ea typeface="+mj-ea"/>
                        </a:rPr>
                        <a:t>1,500,000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latin typeface="+mj-ea"/>
                          <a:ea typeface="+mj-ea"/>
                        </a:rPr>
                        <a:t>미술크레인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latin typeface="+mj-ea"/>
                          <a:ea typeface="+mj-ea"/>
                        </a:rPr>
                        <a:t>차</a:t>
                      </a:r>
                      <a:r>
                        <a:rPr lang="en-US" altLang="ko-KR" sz="1000" dirty="0" smtClean="0">
                          <a:latin typeface="+mj-ea"/>
                          <a:ea typeface="+mj-ea"/>
                        </a:rPr>
                        <a:t>45-2341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+mj-ea"/>
                          <a:ea typeface="+mj-ea"/>
                        </a:rPr>
                        <a:t>350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+mj-ea"/>
                          <a:ea typeface="+mj-ea"/>
                        </a:rPr>
                        <a:t>ton</a:t>
                      </a:r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95226">
                <a:tc>
                  <a:txBody>
                    <a:bodyPr/>
                    <a:lstStyle/>
                    <a:p>
                      <a:pPr marL="10287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95226">
                <a:tc>
                  <a:txBody>
                    <a:bodyPr/>
                    <a:lstStyle/>
                    <a:p>
                      <a:pPr marL="10287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5423">
                <a:tc gridSpan="4">
                  <a:txBody>
                    <a:bodyPr/>
                    <a:lstStyle/>
                    <a:p>
                      <a:pPr marL="10287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총계</a:t>
                      </a:r>
                      <a:endParaRPr lang="ko-KR" altLang="en-US" sz="100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latin typeface="+mj-ea"/>
                        <a:ea typeface="+mj-ea"/>
                      </a:endParaRPr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4084" marR="4084" marT="4084" marB="408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직사각형 4"/>
          <p:cNvSpPr/>
          <p:nvPr/>
        </p:nvSpPr>
        <p:spPr>
          <a:xfrm>
            <a:off x="179512" y="6093296"/>
            <a:ext cx="8712968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100" b="1" dirty="0">
                <a:latin typeface="+mj-ea"/>
                <a:ea typeface="+mj-ea"/>
              </a:rPr>
              <a:t>※ </a:t>
            </a:r>
            <a:r>
              <a:rPr lang="ko-KR" altLang="en-US" sz="1100" b="1" dirty="0">
                <a:latin typeface="+mj-ea"/>
                <a:ea typeface="+mj-ea"/>
              </a:rPr>
              <a:t>시장동향을 반영하여 구체적이고 현실적으로 기입바람</a:t>
            </a:r>
            <a:r>
              <a:rPr lang="en-US" altLang="ko-KR" sz="1100" b="1" dirty="0">
                <a:latin typeface="+mj-ea"/>
                <a:ea typeface="+mj-ea"/>
              </a:rPr>
              <a:t>/ </a:t>
            </a:r>
            <a:r>
              <a:rPr lang="ko-KR" altLang="en-US" sz="1100" b="1" dirty="0" err="1">
                <a:latin typeface="+mj-ea"/>
                <a:ea typeface="+mj-ea"/>
              </a:rPr>
              <a:t>상기내용은</a:t>
            </a:r>
            <a:r>
              <a:rPr lang="ko-KR" altLang="en-US" sz="1100" b="1" dirty="0">
                <a:latin typeface="+mj-ea"/>
                <a:ea typeface="+mj-ea"/>
              </a:rPr>
              <a:t> 예시임</a:t>
            </a:r>
            <a:endParaRPr lang="ko-KR" altLang="en-US" sz="1100" dirty="0">
              <a:latin typeface="+mj-ea"/>
              <a:ea typeface="+mj-ea"/>
            </a:endParaRPr>
          </a:p>
          <a:p>
            <a:r>
              <a:rPr lang="en-US" altLang="ko-KR" sz="1100" b="1" dirty="0">
                <a:latin typeface="+mj-ea"/>
                <a:ea typeface="+mj-ea"/>
              </a:rPr>
              <a:t>※ </a:t>
            </a:r>
            <a:r>
              <a:rPr lang="ko-KR" altLang="en-US" sz="1100" b="1" dirty="0">
                <a:latin typeface="+mj-ea"/>
                <a:ea typeface="+mj-ea"/>
              </a:rPr>
              <a:t>예산심사가 함께 진행되므로</a:t>
            </a:r>
            <a:r>
              <a:rPr lang="en-US" altLang="ko-KR" sz="1100" b="1" dirty="0">
                <a:latin typeface="+mj-ea"/>
                <a:ea typeface="+mj-ea"/>
              </a:rPr>
              <a:t>, </a:t>
            </a:r>
            <a:r>
              <a:rPr lang="ko-KR" altLang="en-US" sz="1100" b="1" dirty="0">
                <a:latin typeface="+mj-ea"/>
                <a:ea typeface="+mj-ea"/>
              </a:rPr>
              <a:t>구체적인 </a:t>
            </a:r>
            <a:r>
              <a:rPr lang="ko-KR" altLang="en-US" sz="1100" b="1" dirty="0" err="1">
                <a:latin typeface="+mj-ea"/>
                <a:ea typeface="+mj-ea"/>
              </a:rPr>
              <a:t>재료명</a:t>
            </a:r>
            <a:r>
              <a:rPr lang="en-US" altLang="ko-KR" sz="1100" b="1" dirty="0">
                <a:latin typeface="+mj-ea"/>
                <a:ea typeface="+mj-ea"/>
              </a:rPr>
              <a:t>, </a:t>
            </a:r>
            <a:r>
              <a:rPr lang="ko-KR" altLang="en-US" sz="1100" b="1" dirty="0">
                <a:latin typeface="+mj-ea"/>
                <a:ea typeface="+mj-ea"/>
              </a:rPr>
              <a:t>단가</a:t>
            </a:r>
            <a:r>
              <a:rPr lang="en-US" altLang="ko-KR" sz="1100" b="1" dirty="0">
                <a:latin typeface="+mj-ea"/>
                <a:ea typeface="+mj-ea"/>
              </a:rPr>
              <a:t>, </a:t>
            </a:r>
            <a:r>
              <a:rPr lang="ko-KR" altLang="en-US" sz="1100" b="1" dirty="0">
                <a:latin typeface="+mj-ea"/>
                <a:ea typeface="+mj-ea"/>
              </a:rPr>
              <a:t>모델</a:t>
            </a:r>
            <a:r>
              <a:rPr lang="en-US" altLang="ko-KR" sz="1100" b="1" dirty="0">
                <a:latin typeface="+mj-ea"/>
                <a:ea typeface="+mj-ea"/>
              </a:rPr>
              <a:t>No. </a:t>
            </a:r>
            <a:r>
              <a:rPr lang="ko-KR" altLang="en-US" sz="1100" b="1" dirty="0">
                <a:latin typeface="+mj-ea"/>
                <a:ea typeface="+mj-ea"/>
              </a:rPr>
              <a:t>규격</a:t>
            </a:r>
            <a:r>
              <a:rPr lang="en-US" altLang="ko-KR" sz="1100" b="1" dirty="0">
                <a:latin typeface="+mj-ea"/>
                <a:ea typeface="+mj-ea"/>
              </a:rPr>
              <a:t>, </a:t>
            </a:r>
            <a:r>
              <a:rPr lang="ko-KR" altLang="en-US" sz="1100" b="1" dirty="0">
                <a:latin typeface="+mj-ea"/>
                <a:ea typeface="+mj-ea"/>
              </a:rPr>
              <a:t>재질</a:t>
            </a:r>
            <a:r>
              <a:rPr lang="en-US" altLang="ko-KR" sz="1100" b="1" dirty="0">
                <a:latin typeface="+mj-ea"/>
                <a:ea typeface="+mj-ea"/>
              </a:rPr>
              <a:t>, </a:t>
            </a:r>
            <a:r>
              <a:rPr lang="ko-KR" altLang="en-US" sz="1100" b="1" dirty="0">
                <a:latin typeface="+mj-ea"/>
                <a:ea typeface="+mj-ea"/>
              </a:rPr>
              <a:t>수량 등을 표기하기 바람</a:t>
            </a:r>
            <a:endParaRPr lang="ko-KR" altLang="en-US" sz="1100" dirty="0">
              <a:latin typeface="+mj-ea"/>
              <a:ea typeface="+mj-ea"/>
            </a:endParaRPr>
          </a:p>
          <a:p>
            <a:r>
              <a:rPr lang="en-US" altLang="ko-KR" sz="1100" b="1" dirty="0">
                <a:latin typeface="+mj-ea"/>
                <a:ea typeface="+mj-ea"/>
              </a:rPr>
              <a:t>※ </a:t>
            </a:r>
            <a:r>
              <a:rPr lang="ko-KR" altLang="en-US" sz="1100" b="1" dirty="0">
                <a:latin typeface="+mj-ea"/>
                <a:ea typeface="+mj-ea"/>
              </a:rPr>
              <a:t>과다 </a:t>
            </a:r>
            <a:r>
              <a:rPr lang="ko-KR" altLang="en-US" sz="1100" b="1" dirty="0" err="1">
                <a:latin typeface="+mj-ea"/>
                <a:ea typeface="+mj-ea"/>
              </a:rPr>
              <a:t>계상</a:t>
            </a:r>
            <a:r>
              <a:rPr lang="ko-KR" altLang="en-US" sz="1100" b="1" dirty="0">
                <a:latin typeface="+mj-ea"/>
                <a:ea typeface="+mj-ea"/>
              </a:rPr>
              <a:t> 시 선정 불가 </a:t>
            </a:r>
            <a:r>
              <a:rPr lang="ko-KR" altLang="en-US" sz="1100" b="1" dirty="0" smtClean="0">
                <a:latin typeface="+mj-ea"/>
                <a:ea typeface="+mj-ea"/>
              </a:rPr>
              <a:t>                                                                                 </a:t>
            </a:r>
            <a:r>
              <a:rPr lang="en-US" altLang="ko-KR" sz="1100" dirty="0" smtClean="0">
                <a:latin typeface="+mj-ea"/>
                <a:ea typeface="+mj-ea"/>
              </a:rPr>
              <a:t>※ </a:t>
            </a:r>
            <a:r>
              <a:rPr lang="ko-KR" altLang="en-US" sz="1100" dirty="0">
                <a:latin typeface="+mj-ea"/>
                <a:ea typeface="+mj-ea"/>
              </a:rPr>
              <a:t>작품의 수량만큼 페이지를 늘려서 작성바람</a:t>
            </a:r>
          </a:p>
        </p:txBody>
      </p:sp>
      <p:sp>
        <p:nvSpPr>
          <p:cNvPr id="2" name="직사각형 1"/>
          <p:cNvSpPr/>
          <p:nvPr/>
        </p:nvSpPr>
        <p:spPr>
          <a:xfrm>
            <a:off x="179512" y="855184"/>
            <a:ext cx="2271456" cy="34156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02870">
              <a:lnSpc>
                <a:spcPct val="130000"/>
              </a:lnSpc>
            </a:pPr>
            <a:r>
              <a:rPr lang="ko-KR" altLang="en-US" sz="1400" dirty="0" smtClean="0">
                <a:latin typeface="+mj-ea"/>
                <a:ea typeface="+mj-ea"/>
              </a:rPr>
              <a:t>재료비 세부 예산안 예시</a:t>
            </a:r>
            <a:endParaRPr lang="ko-KR" altLang="en-US" sz="1400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382022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917</TotalTime>
  <Words>2276</Words>
  <Application>Microsoft Office PowerPoint</Application>
  <PresentationFormat>화면 슬라이드 쇼(4:3)</PresentationFormat>
  <Paragraphs>649</Paragraphs>
  <Slides>26</Slides>
  <Notes>23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26</vt:i4>
      </vt:variant>
    </vt:vector>
  </HeadingPairs>
  <TitlesOfParts>
    <vt:vector size="27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한국미술협회</dc:creator>
  <cp:lastModifiedBy>com</cp:lastModifiedBy>
  <cp:revision>270</cp:revision>
  <cp:lastPrinted>2016-01-28T04:19:58Z</cp:lastPrinted>
  <dcterms:created xsi:type="dcterms:W3CDTF">2015-02-02T00:26:31Z</dcterms:created>
  <dcterms:modified xsi:type="dcterms:W3CDTF">2017-03-15T01:47:26Z</dcterms:modified>
</cp:coreProperties>
</file>