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4"/>
  </p:notesMasterIdLst>
  <p:sldIdLst>
    <p:sldId id="282" r:id="rId2"/>
    <p:sldId id="270" r:id="rId3"/>
    <p:sldId id="257" r:id="rId4"/>
    <p:sldId id="271" r:id="rId5"/>
    <p:sldId id="272" r:id="rId6"/>
    <p:sldId id="274" r:id="rId7"/>
    <p:sldId id="273" r:id="rId8"/>
    <p:sldId id="275" r:id="rId9"/>
    <p:sldId id="277" r:id="rId10"/>
    <p:sldId id="280" r:id="rId11"/>
    <p:sldId id="278" r:id="rId12"/>
    <p:sldId id="281" r:id="rId1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114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87625-AC48-4FCE-B1C0-808C4910D364}" type="datetimeFigureOut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B841C-B528-4ABC-B602-F9DD6DAF7B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2808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53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79D1DC1-D381-4D61-AB98-64A37A64F8C7}" type="slidenum">
              <a:rPr lang="en-US" altLang="ko-KR" smtClean="0">
                <a:latin typeface="굴림" charset="-127"/>
                <a:ea typeface="굴림" charset="-127"/>
              </a:rPr>
              <a:pPr/>
              <a:t>2</a:t>
            </a:fld>
            <a:endParaRPr lang="en-US" altLang="ko-KR" smtClean="0">
              <a:latin typeface="굴림" charset="-127"/>
              <a:ea typeface="굴림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28317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78716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62122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006752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61103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6627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01058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03146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4086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84277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6B841C-B528-4ABC-B602-F9DD6DAF7B9C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482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DA13F-B444-4C7B-BBB5-5EA8874CB290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B07B-178F-4705-B10F-F20EE487CF95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9910-8876-4BCF-8A5F-BC00A5007D9B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4F-2574-4584-B9B8-0F67E772FFA8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FB2E5-2728-498A-85FC-1E18A51DF0CF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C889-90A7-4BF3-88D6-09974A0A5A44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F3B3-78B0-41D5-B4F6-A5B917C9742C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66CE-D893-450E-90BA-21B1513A27CF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767C8-2618-4F04-A3A5-F630C88F8C00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3DB3-46E0-4C72-AA45-CD249A1CE6A5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115D1-F62B-43B5-BCD2-A5BEE2882868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B311-6692-4D71-BB1A-5E97AC9F6424}" type="datetime1">
              <a:rPr lang="ko-KR" altLang="en-US" smtClean="0"/>
              <a:pPr/>
              <a:t>2015-08-17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9_g_e2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6660232" y="116632"/>
            <a:ext cx="2304256" cy="26626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arkoartcenter.or.kr/nr2/?c=25/45&amp;n=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411760" y="234888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2015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ARKO </a:t>
            </a:r>
            <a:r>
              <a:rPr lang="ko-KR" altLang="en-US" sz="2800" dirty="0">
                <a:solidFill>
                  <a:schemeClr val="tx1"/>
                </a:solidFill>
                <a:latin typeface="+mn-ea"/>
              </a:rPr>
              <a:t>시각예술분야 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작가 </a:t>
            </a:r>
            <a:r>
              <a:rPr lang="en-US" altLang="ko-KR" sz="2800" dirty="0">
                <a:solidFill>
                  <a:schemeClr val="tx1"/>
                </a:solidFill>
                <a:latin typeface="+mn-ea"/>
              </a:rPr>
              <a:t>· </a:t>
            </a:r>
            <a:r>
              <a:rPr lang="ko-KR" altLang="en-US" sz="2800" dirty="0" err="1">
                <a:solidFill>
                  <a:schemeClr val="tx1"/>
                </a:solidFill>
                <a:latin typeface="+mn-ea"/>
              </a:rPr>
              <a:t>큐레이터</a:t>
            </a:r>
            <a:r>
              <a:rPr lang="ko-KR" altLang="en-US" sz="2800" dirty="0">
                <a:solidFill>
                  <a:schemeClr val="tx1"/>
                </a:solidFill>
                <a:latin typeface="+mn-ea"/>
              </a:rPr>
              <a:t> 워크숍</a:t>
            </a:r>
          </a:p>
          <a:p>
            <a:pPr algn="r"/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2800" dirty="0" err="1" smtClean="0">
                <a:solidFill>
                  <a:schemeClr val="tx1"/>
                </a:solidFill>
                <a:latin typeface="+mn-ea"/>
              </a:rPr>
              <a:t>전시기획안</a:t>
            </a:r>
            <a:r>
              <a:rPr lang="en-US" altLang="ko-KR" sz="2800" dirty="0">
                <a:solidFill>
                  <a:schemeClr val="tx1"/>
                </a:solidFill>
                <a:latin typeface="+mn-ea"/>
              </a:rPr>
              <a:t> 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5157192"/>
            <a:ext cx="60486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인사미술공간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 Box 8"/>
          <p:cNvSpPr txBox="1">
            <a:spLocks noChangeArrowheads="1"/>
          </p:cNvSpPr>
          <p:nvPr/>
        </p:nvSpPr>
        <p:spPr bwMode="auto">
          <a:xfrm>
            <a:off x="1066800" y="1268761"/>
            <a:ext cx="6600825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전시개요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2.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전시주제 및 개념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3.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기획의도 및 목적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4.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기대효과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5.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예상 참여작가 및 선정이유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6.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전시장 조성 및 연출 계획 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7.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연계 프로그램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8.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홍보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9.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추진일정</a:t>
            </a:r>
            <a:endParaRPr lang="en-US" altLang="ko-KR" sz="1600" dirty="0" smtClean="0">
              <a:latin typeface="맑은 고딕" pitchFamily="50" charset="-127"/>
              <a:ea typeface="맑은 고딕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10.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예산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		</a:t>
            </a:r>
          </a:p>
          <a:p>
            <a:endParaRPr lang="en-US" altLang="ko-KR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1. </a:t>
            </a:r>
            <a:r>
              <a:rPr lang="ko-KR" altLang="en-US" sz="2400" dirty="0" smtClean="0">
                <a:latin typeface="+mn-ea"/>
                <a:ea typeface="+mn-ea"/>
              </a:rPr>
              <a:t>전시개요 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>
                <a:latin typeface="맑은 고딕"/>
                <a:ea typeface="맑은 고딕"/>
              </a:rPr>
              <a:t>■  </a:t>
            </a:r>
            <a:r>
              <a:rPr lang="ko-KR" altLang="ko-KR" dirty="0" smtClean="0">
                <a:latin typeface="+mn-ea"/>
              </a:rPr>
              <a:t>전</a:t>
            </a:r>
            <a:r>
              <a:rPr lang="ko-KR" altLang="en-US" dirty="0" smtClean="0">
                <a:latin typeface="+mn-ea"/>
              </a:rPr>
              <a:t>시 명</a:t>
            </a:r>
            <a:r>
              <a:rPr lang="en-US" altLang="ko-KR" dirty="0" smtClean="0">
                <a:latin typeface="+mn-ea"/>
              </a:rPr>
              <a:t> : 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ko-KR" altLang="ko-KR" dirty="0" smtClean="0">
                <a:latin typeface="+mn-ea"/>
              </a:rPr>
              <a:t> 기간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ko-KR" dirty="0" smtClean="0">
                <a:latin typeface="+mn-ea"/>
              </a:rPr>
              <a:t>장소</a:t>
            </a:r>
            <a:r>
              <a:rPr lang="en-US" altLang="ko-KR" dirty="0" smtClean="0">
                <a:latin typeface="+mn-ea"/>
              </a:rPr>
              <a:t> : 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장르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 </a:t>
            </a:r>
            <a:r>
              <a:rPr lang="ko-KR" altLang="ko-KR" dirty="0" smtClean="0">
                <a:latin typeface="+mn-ea"/>
              </a:rPr>
              <a:t>참여작가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 </a:t>
            </a:r>
            <a:endParaRPr lang="ko-KR" altLang="ko-KR" dirty="0" smtClean="0">
              <a:latin typeface="+mn-ea"/>
            </a:endParaRPr>
          </a:p>
          <a:p>
            <a:pPr latinLnBrk="0"/>
            <a:r>
              <a:rPr lang="en-US" altLang="ko-KR" dirty="0" smtClean="0"/>
              <a:t> ■  </a:t>
            </a:r>
            <a:r>
              <a:rPr lang="ko-KR" altLang="ko-KR" dirty="0" smtClean="0">
                <a:latin typeface="+mn-ea"/>
              </a:rPr>
              <a:t>부대행사</a:t>
            </a:r>
            <a:r>
              <a:rPr lang="en-US" altLang="ko-KR" dirty="0" smtClean="0">
                <a:latin typeface="+mn-ea"/>
              </a:rPr>
              <a:t> :</a:t>
            </a:r>
            <a:endParaRPr lang="ko-KR" altLang="ko-KR" sz="1050" dirty="0" smtClean="0">
              <a:solidFill>
                <a:srgbClr val="FF0000"/>
              </a:solidFill>
              <a:latin typeface="+mn-ea"/>
            </a:endParaRPr>
          </a:p>
          <a:p>
            <a:pPr latinLnBrk="0"/>
            <a:endParaRPr lang="en-US" altLang="ko-KR" dirty="0" smtClean="0">
              <a:latin typeface="+mn-ea"/>
            </a:endParaRPr>
          </a:p>
          <a:p>
            <a:pPr latinLnBrk="0"/>
            <a:r>
              <a:rPr lang="en-US" altLang="ko-KR" dirty="0" smtClean="0">
                <a:latin typeface="+mn-ea"/>
              </a:rPr>
              <a:t> </a:t>
            </a:r>
            <a:r>
              <a:rPr lang="en-US" altLang="ko-KR" dirty="0" smtClean="0"/>
              <a:t>■ </a:t>
            </a:r>
            <a:r>
              <a:rPr lang="en-US" altLang="ko-KR" dirty="0" smtClean="0">
                <a:latin typeface="+mn-ea"/>
              </a:rPr>
              <a:t> </a:t>
            </a:r>
            <a:r>
              <a:rPr lang="ko-KR" altLang="en-US" dirty="0" smtClean="0">
                <a:latin typeface="+mn-ea"/>
              </a:rPr>
              <a:t>예산 </a:t>
            </a:r>
            <a:r>
              <a:rPr lang="en-US" altLang="ko-KR" dirty="0" smtClean="0">
                <a:latin typeface="+mn-ea"/>
              </a:rPr>
              <a:t>:  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2. </a:t>
            </a:r>
            <a:r>
              <a:rPr lang="ko-KR" altLang="en-US" sz="2400" dirty="0" smtClean="0">
                <a:latin typeface="+mn-ea"/>
                <a:ea typeface="+mn-ea"/>
              </a:rPr>
              <a:t>주제 및 개념 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3. </a:t>
            </a:r>
            <a:r>
              <a:rPr lang="ko-KR" altLang="en-US" sz="2400" dirty="0" smtClean="0">
                <a:latin typeface="+mn-ea"/>
                <a:ea typeface="+mn-ea"/>
              </a:rPr>
              <a:t>기획의도 및 목적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5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4. </a:t>
            </a:r>
            <a:r>
              <a:rPr lang="ko-KR" altLang="en-US" sz="2400" dirty="0" smtClean="0">
                <a:latin typeface="+mn-ea"/>
                <a:ea typeface="+mn-ea"/>
              </a:rPr>
              <a:t>기대효과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6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354162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5. </a:t>
            </a:r>
            <a:r>
              <a:rPr lang="ko-KR" altLang="en-US" sz="2400" dirty="0" smtClean="0">
                <a:latin typeface="+mn-ea"/>
                <a:ea typeface="+mn-ea"/>
              </a:rPr>
              <a:t>예상 참여작가 및 선정이유</a:t>
            </a:r>
            <a:r>
              <a:rPr lang="en-US" altLang="ko-KR" sz="2400" dirty="0" smtClean="0">
                <a:latin typeface="+mn-ea"/>
                <a:ea typeface="+mn-ea"/>
              </a:rPr>
              <a:t/>
            </a:r>
            <a:br>
              <a:rPr lang="en-US" altLang="ko-KR" sz="2400" dirty="0" smtClean="0">
                <a:latin typeface="+mn-ea"/>
                <a:ea typeface="+mn-ea"/>
              </a:rPr>
            </a:br>
            <a:r>
              <a:rPr lang="en-US" altLang="ko-KR" sz="2400" dirty="0" smtClean="0">
                <a:latin typeface="+mn-ea"/>
                <a:ea typeface="+mn-ea"/>
              </a:rPr>
              <a:t>                              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en-US" altLang="ko-KR" sz="1200" dirty="0" smtClean="0">
                <a:latin typeface="굴림"/>
                <a:ea typeface="굴림"/>
              </a:rPr>
              <a:t>※</a:t>
            </a:r>
            <a:r>
              <a:rPr lang="ko-KR" altLang="en-US" sz="1200" dirty="0" smtClean="0">
                <a:latin typeface="+mn-ea"/>
                <a:ea typeface="+mn-ea"/>
              </a:rPr>
              <a:t>이미지첨부가능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같은 페이지를 내용에 맞게 복사</a:t>
            </a:r>
            <a:r>
              <a:rPr lang="en-US" altLang="ko-KR" sz="1200" dirty="0" smtClean="0">
                <a:latin typeface="+mn-ea"/>
                <a:ea typeface="+mn-ea"/>
              </a:rPr>
              <a:t>, </a:t>
            </a:r>
            <a:r>
              <a:rPr lang="ko-KR" altLang="en-US" sz="1200" dirty="0" smtClean="0">
                <a:latin typeface="+mn-ea"/>
                <a:ea typeface="+mn-ea"/>
              </a:rPr>
              <a:t>수정하여 작성</a:t>
            </a:r>
            <a:r>
              <a:rPr lang="en-US" altLang="ko-KR" sz="1200" dirty="0" smtClean="0">
                <a:latin typeface="+mn-ea"/>
                <a:ea typeface="+mn-ea"/>
              </a:rPr>
              <a:t>.)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7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sp>
        <p:nvSpPr>
          <p:cNvPr id="9" name="Rectangle 21"/>
          <p:cNvSpPr>
            <a:spLocks noChangeArrowheads="1"/>
          </p:cNvSpPr>
          <p:nvPr/>
        </p:nvSpPr>
        <p:spPr bwMode="auto">
          <a:xfrm>
            <a:off x="5148064" y="5877272"/>
            <a:ext cx="3240087" cy="287560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ko-KR" altLang="en-US" sz="1100" dirty="0"/>
              <a:t>제목</a:t>
            </a:r>
            <a:r>
              <a:rPr lang="en-US" altLang="ko-KR" sz="1100" dirty="0"/>
              <a:t>, </a:t>
            </a:r>
            <a:r>
              <a:rPr lang="ko-KR" altLang="en-US" sz="1100" dirty="0"/>
              <a:t>작품크기</a:t>
            </a:r>
            <a:r>
              <a:rPr lang="en-US" altLang="ko-KR" sz="1100" dirty="0"/>
              <a:t>, </a:t>
            </a:r>
            <a:r>
              <a:rPr lang="ko-KR" altLang="en-US" sz="1100" dirty="0"/>
              <a:t>매체</a:t>
            </a:r>
            <a:r>
              <a:rPr lang="en-US" altLang="ko-KR" sz="1100" dirty="0"/>
              <a:t>, </a:t>
            </a:r>
            <a:r>
              <a:rPr lang="ko-KR" altLang="en-US" sz="1100" dirty="0" err="1" smtClean="0"/>
              <a:t>제작년도</a:t>
            </a:r>
            <a:r>
              <a:rPr lang="ko-KR" altLang="en-US" sz="1100" dirty="0" smtClean="0"/>
              <a:t> 표기</a:t>
            </a:r>
            <a:endParaRPr lang="ko-KR" altLang="en-US" sz="1100" dirty="0"/>
          </a:p>
        </p:txBody>
      </p:sp>
      <p:sp>
        <p:nvSpPr>
          <p:cNvPr id="10" name="Rectangle 23"/>
          <p:cNvSpPr>
            <a:spLocks noChangeArrowheads="1"/>
          </p:cNvSpPr>
          <p:nvPr/>
        </p:nvSpPr>
        <p:spPr bwMode="auto">
          <a:xfrm>
            <a:off x="2124075" y="6184900"/>
            <a:ext cx="6192838" cy="3667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ko-KR" altLang="en-US" sz="1000" dirty="0"/>
              <a:t>이 페이지는 작품이미지 수에 따라 복사사용 가능합니다</a:t>
            </a:r>
            <a:r>
              <a:rPr lang="en-US" altLang="ko-KR" sz="1000" dirty="0"/>
              <a:t>.</a:t>
            </a:r>
          </a:p>
          <a:p>
            <a:pPr algn="r"/>
            <a:r>
              <a:rPr lang="ko-KR" altLang="en-US" sz="1000" dirty="0"/>
              <a:t>영상 작품 경우</a:t>
            </a:r>
            <a:r>
              <a:rPr lang="en-US" altLang="ko-KR" sz="1000" dirty="0"/>
              <a:t>, </a:t>
            </a:r>
            <a:r>
              <a:rPr lang="ko-KR" altLang="en-US" sz="1000" dirty="0" err="1"/>
              <a:t>윈도위미디어비디오파일</a:t>
            </a:r>
            <a:r>
              <a:rPr lang="ko-KR" altLang="en-US" sz="1000" dirty="0"/>
              <a:t> 또는 동영상 파일</a:t>
            </a:r>
            <a:r>
              <a:rPr lang="en-US" altLang="ko-KR" sz="1000" dirty="0"/>
              <a:t>(</a:t>
            </a:r>
            <a:r>
              <a:rPr lang="en-US" altLang="ko-KR" sz="1000" dirty="0" err="1"/>
              <a:t>wmv</a:t>
            </a:r>
            <a:r>
              <a:rPr lang="en-US" altLang="ko-KR" sz="1000" dirty="0"/>
              <a:t>/mpeg.mpg…) </a:t>
            </a:r>
            <a:r>
              <a:rPr lang="ko-KR" altLang="en-US" sz="1000" dirty="0"/>
              <a:t>권장합니다</a:t>
            </a:r>
            <a:r>
              <a:rPr lang="en-US" altLang="ko-KR" sz="1000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6. </a:t>
            </a:r>
            <a:r>
              <a:rPr lang="ko-KR" altLang="en-US" sz="2400" dirty="0" smtClean="0">
                <a:latin typeface="+mn-ea"/>
                <a:ea typeface="+mn-ea"/>
              </a:rPr>
              <a:t>전시장 조성 및 연출계획</a:t>
            </a:r>
            <a:r>
              <a:rPr lang="en-US" altLang="ko-KR" sz="2400" dirty="0" smtClean="0">
                <a:latin typeface="+mn-ea"/>
                <a:ea typeface="+mn-ea"/>
              </a:rPr>
              <a:t/>
            </a:r>
            <a:br>
              <a:rPr lang="en-US" altLang="ko-KR" sz="2400" dirty="0" smtClean="0">
                <a:latin typeface="+mn-ea"/>
                <a:ea typeface="+mn-ea"/>
              </a:rPr>
            </a:br>
            <a:r>
              <a:rPr lang="en-US" altLang="ko-KR" sz="2400" dirty="0" smtClean="0">
                <a:latin typeface="+mn-ea"/>
                <a:ea typeface="+mn-ea"/>
              </a:rPr>
              <a:t>                        </a:t>
            </a: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</a:rPr>
              <a:t>(※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  <a:hlinkClick r:id="rId3"/>
              </a:rPr>
              <a:t>http://www.arkoartcenter.or.kr/nr2/?c=25/45&amp;n= </a:t>
            </a:r>
            <a:r>
              <a:rPr lang="ko-KR" altLang="en-US" sz="1200" dirty="0" smtClean="0">
                <a:solidFill>
                  <a:prstClr val="black"/>
                </a:solidFill>
                <a:latin typeface="+mn-ea"/>
                <a:ea typeface="+mn-ea"/>
              </a:rPr>
              <a:t>인사미술공간 도면 참고 </a:t>
            </a:r>
            <a:r>
              <a:rPr lang="en-US" altLang="ko-KR" sz="1200" dirty="0" smtClean="0">
                <a:solidFill>
                  <a:prstClr val="black"/>
                </a:solidFill>
                <a:latin typeface="+mn-ea"/>
                <a:ea typeface="+mn-ea"/>
              </a:rPr>
              <a:t>)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7. </a:t>
            </a:r>
            <a:r>
              <a:rPr lang="ko-KR" altLang="en-US" sz="2400" dirty="0" smtClean="0">
                <a:latin typeface="+mn-ea"/>
                <a:ea typeface="+mn-ea"/>
              </a:rPr>
              <a:t>연계 프로그램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9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8. </a:t>
            </a:r>
            <a:r>
              <a:rPr lang="ko-KR" altLang="en-US" sz="2400" dirty="0" smtClean="0">
                <a:latin typeface="+mn-ea"/>
                <a:ea typeface="+mn-ea"/>
              </a:rPr>
              <a:t>홍보 계획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10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9. </a:t>
            </a:r>
            <a:r>
              <a:rPr lang="ko-KR" altLang="en-US" sz="2400" dirty="0" smtClean="0">
                <a:latin typeface="+mn-ea"/>
                <a:ea typeface="+mn-ea"/>
              </a:rPr>
              <a:t>추진 일정 </a:t>
            </a:r>
            <a:r>
              <a:rPr lang="en-US" altLang="ko-KR" sz="1200" dirty="0" smtClean="0">
                <a:latin typeface="+mn-ea"/>
                <a:ea typeface="+mn-ea"/>
              </a:rPr>
              <a:t>(</a:t>
            </a:r>
            <a:r>
              <a:rPr lang="en-US" altLang="ko-KR" sz="1200" dirty="0" smtClean="0">
                <a:latin typeface="굴림"/>
                <a:ea typeface="굴림"/>
              </a:rPr>
              <a:t>※ </a:t>
            </a:r>
            <a:r>
              <a:rPr lang="ko-KR" altLang="en-US" sz="1200" dirty="0" smtClean="0">
                <a:latin typeface="+mn-ea"/>
                <a:ea typeface="+mn-ea"/>
              </a:rPr>
              <a:t>전시 별 계획에 따라 아래의 항목을 수정하여 작성할 수 있음</a:t>
            </a:r>
            <a:r>
              <a:rPr lang="en-US" altLang="ko-KR" sz="1200" dirty="0" smtClean="0">
                <a:latin typeface="+mn-ea"/>
                <a:ea typeface="+mn-ea"/>
              </a:rPr>
              <a:t>) </a:t>
            </a:r>
            <a:endParaRPr lang="ko-KR" altLang="en-US" sz="12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11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graphicFrame>
        <p:nvGraphicFramePr>
          <p:cNvPr id="7" name="Table 5"/>
          <p:cNvGraphicFramePr>
            <a:graphicFrameLocks noGrp="1"/>
          </p:cNvGraphicFramePr>
          <p:nvPr/>
        </p:nvGraphicFramePr>
        <p:xfrm>
          <a:off x="863588" y="1304761"/>
          <a:ext cx="7488831" cy="4428495"/>
        </p:xfrm>
        <a:graphic>
          <a:graphicData uri="http://schemas.openxmlformats.org/drawingml/2006/table">
            <a:tbl>
              <a:tblPr/>
              <a:tblGrid>
                <a:gridCol w="369301"/>
                <a:gridCol w="2592227"/>
                <a:gridCol w="1874184"/>
                <a:gridCol w="1531771"/>
                <a:gridCol w="1121348"/>
              </a:tblGrid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추진 </a:t>
                      </a:r>
                      <a:r>
                        <a:rPr 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내용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일</a:t>
                      </a:r>
                      <a:r>
                        <a:rPr lang="en-US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</a:t>
                      </a: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정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추진</a:t>
                      </a:r>
                      <a:r>
                        <a:rPr lang="en-US" altLang="ko-KR" sz="1200" b="1" kern="0" baseline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 </a:t>
                      </a: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담당인력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</a:t>
                      </a:r>
                      <a:r>
                        <a:rPr lang="en-US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</a:t>
                      </a:r>
                      <a:r>
                        <a:rPr lang="ko-KR" sz="12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고</a:t>
                      </a: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전시연구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참여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작가 섭외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및 회의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altLang="en-US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3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출품작</a:t>
                      </a:r>
                      <a:r>
                        <a:rPr lang="en-US" altLang="ko-KR" sz="1200" b="1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확정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4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홍보물제작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altLang="ko-KR" sz="1200" b="1" kern="0" dirty="0" smtClea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5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홍보물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(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초청장 등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)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배포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6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1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도록</a:t>
                      </a:r>
                      <a:r>
                        <a:rPr lang="ko-KR" altLang="en-US" sz="1200" b="1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 제작 </a:t>
                      </a:r>
                      <a:endParaRPr lang="ko-KR" sz="12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7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보도자료 작성 및 발송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8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작품반입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9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전시장 연출 공사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10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전시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개막 및 진행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11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연계 프로그램 진행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12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공간 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철거 </a:t>
                      </a:r>
                      <a:r>
                        <a:rPr lang="ko-KR" sz="1200" b="1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및 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</a:t>
                      </a: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반출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latin typeface="맑은 고딕" pitchFamily="50" charset="-127"/>
                          <a:ea typeface="맑은 고딕" pitchFamily="50" charset="-127"/>
                          <a:cs typeface="Times New Roman"/>
                        </a:rPr>
                        <a:t> </a:t>
                      </a: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13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결과보고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5233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14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기타계획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(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부대행사 준비 및 진행</a:t>
                      </a:r>
                      <a:r>
                        <a:rPr lang="en-US" altLang="ko-KR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)</a:t>
                      </a:r>
                      <a:r>
                        <a:rPr lang="ko-KR" altLang="en-US" sz="1200" b="1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000" b="1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0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200" b="1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35560" marR="3556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ko-KR" sz="2400" dirty="0" smtClean="0">
                <a:latin typeface="+mn-ea"/>
                <a:ea typeface="+mn-ea"/>
              </a:rPr>
              <a:t>10. </a:t>
            </a:r>
            <a:r>
              <a:rPr lang="ko-KR" altLang="en-US" sz="2400" dirty="0" smtClean="0">
                <a:latin typeface="+mn-ea"/>
                <a:ea typeface="+mn-ea"/>
              </a:rPr>
              <a:t>예  산</a:t>
            </a:r>
            <a:r>
              <a:rPr lang="en-US" altLang="ko-KR" sz="1200" dirty="0" smtClean="0">
                <a:solidFill>
                  <a:prstClr val="black"/>
                </a:solidFill>
              </a:rPr>
              <a:t/>
            </a:r>
            <a:br>
              <a:rPr lang="en-US" altLang="ko-KR" sz="1200" dirty="0" smtClean="0">
                <a:solidFill>
                  <a:prstClr val="black"/>
                </a:solidFill>
              </a:rPr>
            </a:br>
            <a:r>
              <a:rPr lang="en-US" altLang="ko-KR" sz="1200" dirty="0" smtClean="0">
                <a:solidFill>
                  <a:prstClr val="black"/>
                </a:solidFill>
              </a:rPr>
              <a:t> </a:t>
            </a:r>
            <a:endParaRPr lang="ko-KR" altLang="en-US" sz="2400" dirty="0">
              <a:latin typeface="+mn-ea"/>
              <a:ea typeface="+mn-ea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830888" y="6376243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6" name="Rectangle 8"/>
          <p:cNvSpPr>
            <a:spLocks noChangeArrowheads="1"/>
          </p:cNvSpPr>
          <p:nvPr/>
        </p:nvSpPr>
        <p:spPr bwMode="auto">
          <a:xfrm>
            <a:off x="611560" y="1463873"/>
            <a:ext cx="799306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atinLnBrk="0"/>
            <a:r>
              <a:rPr lang="en-US" altLang="ko-KR" dirty="0" smtClean="0">
                <a:latin typeface="+mn-ea"/>
              </a:rPr>
              <a:t> </a:t>
            </a:r>
            <a:endParaRPr lang="en-US" altLang="ko-KR" sz="1800" dirty="0" smtClean="0">
              <a:latin typeface="+mn-ea"/>
            </a:endParaRPr>
          </a:p>
        </p:txBody>
      </p:sp>
      <p:graphicFrame>
        <p:nvGraphicFramePr>
          <p:cNvPr id="7" name="Table 8"/>
          <p:cNvGraphicFramePr>
            <a:graphicFrameLocks noGrp="1"/>
          </p:cNvGraphicFramePr>
          <p:nvPr/>
        </p:nvGraphicFramePr>
        <p:xfrm>
          <a:off x="683568" y="1628800"/>
          <a:ext cx="7849246" cy="4576526"/>
        </p:xfrm>
        <a:graphic>
          <a:graphicData uri="http://schemas.openxmlformats.org/drawingml/2006/table">
            <a:tbl>
              <a:tblPr/>
              <a:tblGrid>
                <a:gridCol w="431403"/>
                <a:gridCol w="1008112"/>
                <a:gridCol w="2520925"/>
                <a:gridCol w="1944216"/>
                <a:gridCol w="1008112"/>
                <a:gridCol w="936478"/>
              </a:tblGrid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en-US" sz="120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구  분 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내</a:t>
                      </a:r>
                      <a:r>
                        <a:rPr lang="en-US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  </a:t>
                      </a: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용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산출내역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200" kern="100" dirty="0" smtClean="0"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금 액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200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비고</a:t>
                      </a: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1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작가지원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제작비 지원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비용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2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보험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료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작품보험료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운송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작품반입 반출 운송비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3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공간 연출</a:t>
                      </a:r>
                      <a:endParaRPr lang="en-US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(</a:t>
                      </a: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전시장 조성</a:t>
                      </a: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)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가벽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기자재 대여 등 전시장 조성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설치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/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철수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인건비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4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인쇄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원고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료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0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도록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초청장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 인쇄비</a:t>
                      </a:r>
                      <a:endParaRPr lang="ko-KR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5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촬영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작품 및 전시전경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촬영비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endParaRPr lang="ko-KR" sz="1200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4036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6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인건비</a:t>
                      </a: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전시진행</a:t>
                      </a:r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도슨트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등</a:t>
                      </a:r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인건비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    </a:t>
                      </a:r>
                      <a:r>
                        <a:rPr lang="ko-KR" altLang="en-US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</a:rPr>
                        <a:t>코디네이터 사례비</a:t>
                      </a:r>
                      <a:endParaRPr lang="ko-KR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7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오프닝비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개막식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케이터링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8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부대행사비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패널 초청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,</a:t>
                      </a:r>
                      <a:r>
                        <a:rPr lang="en-US" altLang="ko-KR" sz="1100" kern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진행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경</a:t>
                      </a:r>
                      <a:r>
                        <a:rPr lang="ko-KR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비</a:t>
                      </a: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등</a:t>
                      </a:r>
                      <a:endParaRPr lang="ko-KR" altLang="ko-KR" sz="1100" kern="1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en-US" alt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9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altLang="en-US" sz="1100" kern="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바탕"/>
                        </a:rPr>
                        <a:t>기타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1. </a:t>
                      </a:r>
                      <a:r>
                        <a:rPr lang="ko-KR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우편발송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90500" algn="just" latinLnBrk="0">
                        <a:spcAft>
                          <a:spcPts val="0"/>
                        </a:spcAft>
                      </a:pPr>
                      <a:r>
                        <a:rPr lang="en-US" sz="1100" kern="0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2. </a:t>
                      </a:r>
                      <a:r>
                        <a:rPr lang="ko-KR" altLang="en-US" sz="1100" kern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소모품구입 및 예비비 </a:t>
                      </a:r>
                      <a:endParaRPr lang="ko-KR" sz="1100" kern="100" dirty="0">
                        <a:solidFill>
                          <a:schemeClr val="bg1">
                            <a:lumMod val="50000"/>
                          </a:schemeClr>
                        </a:solidFill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latinLnBrk="0">
                        <a:spcAft>
                          <a:spcPts val="0"/>
                        </a:spcAft>
                      </a:pPr>
                      <a:endParaRPr lang="en-US" sz="1050" kern="0" dirty="0">
                        <a:latin typeface="맑은 고딕" pitchFamily="50" charset="-127"/>
                        <a:ea typeface="맑은 고딕" pitchFamily="50" charset="-127"/>
                        <a:cs typeface="Times New Roman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30">
                <a:tc gridSpan="3">
                  <a:txBody>
                    <a:bodyPr/>
                    <a:lstStyle/>
                    <a:p>
                      <a:pPr algn="ctr" latinLnBrk="0">
                        <a:spcAft>
                          <a:spcPts val="0"/>
                        </a:spcAft>
                      </a:pPr>
                      <a:r>
                        <a:rPr lang="ko-KR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합</a:t>
                      </a:r>
                      <a:r>
                        <a:rPr lang="en-US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  </a:t>
                      </a:r>
                      <a:r>
                        <a:rPr lang="ko-KR" sz="1400" b="1" kern="0" dirty="0">
                          <a:latin typeface="맑은 고딕" pitchFamily="50" charset="-127"/>
                          <a:ea typeface="맑은 고딕" pitchFamily="50" charset="-127"/>
                          <a:cs typeface="돋움체"/>
                        </a:rPr>
                        <a:t>계</a:t>
                      </a:r>
                      <a:endParaRPr lang="ko-KR" sz="1400" b="1" kern="100" dirty="0">
                        <a:latin typeface="맑은 고딕" pitchFamily="50" charset="-127"/>
                        <a:ea typeface="맑은 고딕" pitchFamily="50" charset="-127"/>
                        <a:cs typeface="바탕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4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1659" marR="11659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Rectangle 108"/>
          <p:cNvSpPr>
            <a:spLocks noChangeArrowheads="1"/>
          </p:cNvSpPr>
          <p:nvPr/>
        </p:nvSpPr>
        <p:spPr bwMode="auto">
          <a:xfrm>
            <a:off x="467544" y="1124744"/>
            <a:ext cx="36306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lnSpc>
                <a:spcPct val="100000"/>
              </a:lnSpc>
              <a:spcBef>
                <a:spcPct val="0"/>
              </a:spcBef>
            </a:pPr>
            <a:r>
              <a:rPr lang="ko-KR" altLang="en-US" sz="1800" dirty="0">
                <a:latin typeface="+mn-ea"/>
              </a:rPr>
              <a:t>지출 예산 </a:t>
            </a:r>
            <a:r>
              <a:rPr lang="en-US" altLang="ko-KR" sz="1800" dirty="0">
                <a:latin typeface="+mn-ea"/>
              </a:rPr>
              <a:t>: </a:t>
            </a:r>
            <a:r>
              <a:rPr lang="ko-KR" altLang="en-US" sz="1800" u="sng" dirty="0">
                <a:latin typeface="+mn-ea"/>
              </a:rPr>
              <a:t>총                      원</a:t>
            </a:r>
          </a:p>
        </p:txBody>
      </p:sp>
      <p:sp>
        <p:nvSpPr>
          <p:cNvPr id="9" name="Rectangle 143"/>
          <p:cNvSpPr>
            <a:spLocks noChangeArrowheads="1"/>
          </p:cNvSpPr>
          <p:nvPr/>
        </p:nvSpPr>
        <p:spPr bwMode="auto">
          <a:xfrm>
            <a:off x="3635896" y="1196752"/>
            <a:ext cx="5040313" cy="24622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ko-KR" sz="1000" dirty="0" smtClean="0">
                <a:latin typeface="굴림"/>
                <a:ea typeface="굴림"/>
              </a:rPr>
              <a:t>(※  </a:t>
            </a:r>
            <a:r>
              <a:rPr lang="ko-KR" altLang="en-US" sz="1000" dirty="0" smtClean="0"/>
              <a:t>예산 계획은 </a:t>
            </a:r>
            <a:r>
              <a:rPr lang="ko-KR" altLang="en-US" sz="1000" dirty="0"/>
              <a:t>항목에 맞추어 표를 </a:t>
            </a:r>
            <a:r>
              <a:rPr lang="ko-KR" altLang="en-US" sz="1000" dirty="0" smtClean="0"/>
              <a:t>수정할 수 있습니다</a:t>
            </a:r>
            <a:r>
              <a:rPr lang="en-US" altLang="ko-KR" sz="1000" dirty="0" smtClean="0"/>
              <a:t>.) </a:t>
            </a:r>
            <a:endParaRPr lang="en-US" altLang="ko-KR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368</Words>
  <Application>Microsoft Office PowerPoint</Application>
  <PresentationFormat>화면 슬라이드 쇼(4:3)</PresentationFormat>
  <Paragraphs>153</Paragraphs>
  <Slides>12</Slides>
  <Notes>11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9" baseType="lpstr">
      <vt:lpstr>굴림</vt:lpstr>
      <vt:lpstr>돋움체</vt:lpstr>
      <vt:lpstr>맑은 고딕</vt:lpstr>
      <vt:lpstr>바탕</vt:lpstr>
      <vt:lpstr>Arial</vt:lpstr>
      <vt:lpstr>Times New Roman</vt:lpstr>
      <vt:lpstr>Office 테마</vt:lpstr>
      <vt:lpstr>PowerPoint 프레젠테이션</vt:lpstr>
      <vt:lpstr>PowerPoint 프레젠테이션</vt:lpstr>
      <vt:lpstr>1. 전시개요  </vt:lpstr>
      <vt:lpstr>2. 주제 및 개념  </vt:lpstr>
      <vt:lpstr>3. 기획의도 및 목적</vt:lpstr>
      <vt:lpstr>4. 기대효과</vt:lpstr>
      <vt:lpstr>5. 예상 참여작가 및 선정이유                                (※이미지첨부가능, 같은 페이지를 내용에 맞게 복사, 수정하여 작성.)</vt:lpstr>
      <vt:lpstr>6. 전시장 조성 및 연출계획                          (※ http://www.arkoartcenter.or.kr/nr2/?c=25/45&amp;n= 인사미술공간 도면 참고 )</vt:lpstr>
      <vt:lpstr>7. 연계 프로그램</vt:lpstr>
      <vt:lpstr>8. 홍보 계획</vt:lpstr>
      <vt:lpstr>9. 추진 일정 (※ 전시 별 계획에 따라 아래의 항목을 수정하여 작성할 수 있음) </vt:lpstr>
      <vt:lpstr>10. 예  산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IAS3</cp:lastModifiedBy>
  <cp:revision>44</cp:revision>
  <dcterms:created xsi:type="dcterms:W3CDTF">2014-02-25T07:29:36Z</dcterms:created>
  <dcterms:modified xsi:type="dcterms:W3CDTF">2015-08-17T04:41:52Z</dcterms:modified>
</cp:coreProperties>
</file>