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76" r:id="rId2"/>
    <p:sldId id="264" r:id="rId3"/>
    <p:sldId id="281" r:id="rId4"/>
    <p:sldId id="283" r:id="rId5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57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62" autoAdjust="0"/>
    <p:restoredTop sz="94660"/>
  </p:normalViewPr>
  <p:slideViewPr>
    <p:cSldViewPr>
      <p:cViewPr varScale="1">
        <p:scale>
          <a:sx n="78" d="100"/>
          <a:sy n="78" d="100"/>
        </p:scale>
        <p:origin x="165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8212" y="1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/>
          <a:lstStyle>
            <a:lvl1pPr algn="r">
              <a:defRPr sz="1200"/>
            </a:lvl1pPr>
          </a:lstStyle>
          <a:p>
            <a:fld id="{5A9B8382-80C7-4517-AE03-FF4E6A7BE9AF}" type="datetimeFigureOut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94928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8212" y="9494928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 anchor="b"/>
          <a:lstStyle>
            <a:lvl1pPr algn="r">
              <a:defRPr sz="1200"/>
            </a:lvl1pPr>
          </a:lstStyle>
          <a:p>
            <a:fld id="{1ACBAF39-29E9-4F43-9EB0-DCB6F1E71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481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212" y="1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/>
          <a:lstStyle>
            <a:lvl1pPr algn="r">
              <a:defRPr sz="1200"/>
            </a:lvl1pPr>
          </a:lstStyle>
          <a:p>
            <a:fld id="{317E5657-EE84-4B7E-8957-B1AD463E18A6}" type="datetimeFigureOut">
              <a:rPr lang="ko-KR" altLang="en-US" smtClean="0"/>
              <a:pPr/>
              <a:t>2016-04-04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9300"/>
            <a:ext cx="5000625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75" tIns="46087" rIns="92175" bIns="4608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436" y="4748334"/>
            <a:ext cx="5491480" cy="4498419"/>
          </a:xfrm>
          <a:prstGeom prst="rect">
            <a:avLst/>
          </a:prstGeom>
        </p:spPr>
        <p:txBody>
          <a:bodyPr vert="horz" lIns="92175" tIns="46087" rIns="92175" bIns="4608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94928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212" y="9494928"/>
            <a:ext cx="2974551" cy="499825"/>
          </a:xfrm>
          <a:prstGeom prst="rect">
            <a:avLst/>
          </a:prstGeom>
        </p:spPr>
        <p:txBody>
          <a:bodyPr vert="horz" lIns="92175" tIns="46087" rIns="92175" bIns="46087" rtlCol="0" anchor="b"/>
          <a:lstStyle>
            <a:lvl1pPr algn="r">
              <a:defRPr sz="1200"/>
            </a:lvl1pPr>
          </a:lstStyle>
          <a:p>
            <a:fld id="{4EA64C63-DA8A-4394-BA7A-93B8486C52B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992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2A12-CBB2-47C0-B369-97573216D6F1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11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2D744-3AE5-4B95-A928-F8B144EFDDE7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771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430A-AB0C-4EB6-BFAB-56E7D909BDFB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197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183B-ACE3-46FF-AE3C-57DB464C6E05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91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4BBBF-F684-472F-9BB4-DD00EAB2C119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1005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1B40-9337-4CA3-9297-64B791ABC5CA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1635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6984A-A1FE-4E1F-B3AB-0CD3D94A39FA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401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C8A80-BEBD-49B4-B48F-A01D0E326CCD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179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200AB-216F-4F69-87DD-D0C096F86467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6496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77A2A-E7B5-4639-8B88-8411F7AB9CC5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405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4B556-B9B4-4A16-A856-38DD6F20329B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54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7B483-3154-4693-9D68-4DC042ABEAD2}" type="datetime1">
              <a:rPr lang="ko-KR" altLang="en-US" smtClean="0"/>
              <a:t>2016-04-04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520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2214554"/>
            <a:ext cx="9144000" cy="214314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374167"/>
              </p:ext>
            </p:extLst>
          </p:nvPr>
        </p:nvGraphicFramePr>
        <p:xfrm>
          <a:off x="5004048" y="285728"/>
          <a:ext cx="3615936" cy="1120394"/>
        </p:xfrm>
        <a:graphic>
          <a:graphicData uri="http://schemas.openxmlformats.org/drawingml/2006/table">
            <a:tbl>
              <a:tblPr/>
              <a:tblGrid>
                <a:gridCol w="903984"/>
                <a:gridCol w="903984"/>
                <a:gridCol w="154940"/>
                <a:gridCol w="1653028"/>
              </a:tblGrid>
              <a:tr h="0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dirty="0">
                          <a:solidFill>
                            <a:srgbClr val="000000"/>
                          </a:solidFill>
                          <a:latin typeface="HY헤드라인M"/>
                        </a:rPr>
                        <a:t>접수번호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CC1"/>
                    </a:solidFill>
                  </a:tcPr>
                </a:tc>
              </a:tr>
              <a:tr h="7188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kern="120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 11</a:t>
                      </a:r>
                      <a:r>
                        <a:rPr lang="ko-KR" altLang="en-US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ㅡㅡ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CC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152896" y="5152198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굴림" pitchFamily="50" charset="-127"/>
                <a:ea typeface="굴림" pitchFamily="50" charset="-127"/>
              </a:rPr>
              <a:t>2016.  .   . </a:t>
            </a:r>
            <a:endParaRPr lang="en-US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289300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 dirty="0" smtClean="0"/>
              <a:t>공모 </a:t>
            </a:r>
            <a:r>
              <a:rPr lang="en-US" altLang="ko-KR" sz="2000" b="1" dirty="0" smtClean="0"/>
              <a:t>1. </a:t>
            </a:r>
            <a:r>
              <a:rPr lang="ko-KR" altLang="en-US" sz="2000" b="1" dirty="0" smtClean="0"/>
              <a:t>대단위 미술마을 조성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행복프로젝트</a:t>
            </a:r>
            <a:r>
              <a:rPr lang="en-US" altLang="ko-KR" sz="2000" b="1" dirty="0" smtClean="0"/>
              <a:t>)</a:t>
            </a:r>
          </a:p>
          <a:p>
            <a:pPr algn="ctr"/>
            <a:endParaRPr lang="en-US" altLang="ko-KR" sz="2000" b="1" dirty="0" smtClean="0"/>
          </a:p>
          <a:p>
            <a:pPr algn="ctr"/>
            <a:r>
              <a:rPr lang="ko-KR" altLang="en-US" sz="2000" b="1" dirty="0">
                <a:latin typeface="+mn-ea"/>
              </a:rPr>
              <a:t>작성 방법 및 제출 서류</a:t>
            </a:r>
            <a:endParaRPr lang="ko-KR" altLang="en-US" sz="20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249289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2016</a:t>
            </a:r>
            <a:r>
              <a:rPr lang="ko-KR" altLang="en-US" sz="2000" b="1" dirty="0" smtClean="0"/>
              <a:t>마을미술프로젝트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1763688" y="4302968"/>
            <a:ext cx="54726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 smtClean="0"/>
              <a:t>(</a:t>
            </a:r>
            <a:r>
              <a:rPr lang="ko-KR" altLang="en-US" sz="1400" b="1" dirty="0"/>
              <a:t>성</a:t>
            </a:r>
            <a:r>
              <a:rPr lang="ko-KR" altLang="en-US" sz="1400" b="1" dirty="0" smtClean="0"/>
              <a:t>명 기재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79512" y="548680"/>
            <a:ext cx="37289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사업계획서는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+mn-ea"/>
              </a:rPr>
              <a:t>이 양식과 관계없이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작성 바람</a:t>
            </a:r>
            <a:endParaRPr lang="en-US" altLang="ko-KR" sz="14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디자인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및 분량 자유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</a:rPr>
              <a:t>서식 자율 구성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85720" y="285728"/>
            <a:ext cx="62151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+mn-ea"/>
              </a:rPr>
              <a:t>&lt;</a:t>
            </a:r>
            <a:r>
              <a:rPr lang="ko-KR" altLang="en-US" sz="1600" b="1" dirty="0" smtClean="0">
                <a:latin typeface="+mn-ea"/>
              </a:rPr>
              <a:t>작성 방법 및 제출 서류</a:t>
            </a:r>
            <a:r>
              <a:rPr lang="en-US" altLang="ko-KR" sz="1600" b="1" dirty="0" smtClean="0">
                <a:latin typeface="+mn-ea"/>
              </a:rPr>
              <a:t>&gt;</a:t>
            </a:r>
            <a:endParaRPr lang="ko-KR" altLang="en-US" sz="1600" dirty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51602" y="908720"/>
            <a:ext cx="772485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200" dirty="0" smtClean="0">
                <a:latin typeface="+mn-ea"/>
              </a:rPr>
              <a:t>PPT</a:t>
            </a:r>
            <a:r>
              <a:rPr lang="ko-KR" altLang="en-US" sz="1200" dirty="0" smtClean="0">
                <a:latin typeface="+mn-ea"/>
              </a:rPr>
              <a:t>파일로 제출</a:t>
            </a:r>
            <a:endParaRPr lang="en-US" altLang="ko-KR" sz="1200" dirty="0" smtClean="0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latin typeface="+mn-ea"/>
              </a:rPr>
              <a:t>폰트 </a:t>
            </a:r>
            <a:r>
              <a:rPr lang="en-US" altLang="ko-KR" sz="1200" dirty="0" smtClean="0">
                <a:latin typeface="+mn-ea"/>
              </a:rPr>
              <a:t>12</a:t>
            </a:r>
            <a:r>
              <a:rPr lang="ko-KR" altLang="en-US" sz="1200" dirty="0" smtClean="0">
                <a:latin typeface="+mn-ea"/>
              </a:rPr>
              <a:t>포인트 이상</a:t>
            </a:r>
            <a:endParaRPr lang="en-US" altLang="ko-KR" sz="1200" dirty="0" smtClean="0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latin typeface="+mn-ea"/>
              </a:rPr>
              <a:t>디자인 및 분량 자유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서식 자율 구성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 </a:t>
            </a:r>
            <a:endParaRPr lang="en-US" altLang="ko-KR" sz="1200" dirty="0" smtClean="0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latin typeface="+mn-ea"/>
              </a:rPr>
              <a:t>목차</a:t>
            </a: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(5</a:t>
            </a:r>
            <a:r>
              <a:rPr lang="ko-KR" altLang="en-US" sz="1200" dirty="0" smtClean="0">
                <a:latin typeface="+mn-ea"/>
              </a:rPr>
              <a:t>가지 내용 필수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+mn-ea"/>
              </a:rPr>
              <a:t>소개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성명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지원동기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실적목록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+mn-ea"/>
              </a:rPr>
              <a:t>사업계획서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제안서</a:t>
            </a:r>
            <a:r>
              <a:rPr lang="en-US" altLang="ko-KR" sz="1200" dirty="0" smtClean="0">
                <a:latin typeface="+mn-ea"/>
              </a:rPr>
              <a:t>) </a:t>
            </a:r>
            <a:r>
              <a:rPr lang="ko-KR" altLang="en-US" sz="1200" dirty="0" smtClean="0">
                <a:latin typeface="+mn-ea"/>
              </a:rPr>
              <a:t>전반</a:t>
            </a:r>
            <a:r>
              <a:rPr lang="en-US" altLang="ko-KR" sz="1200" dirty="0" smtClean="0">
                <a:latin typeface="+mn-ea"/>
              </a:rPr>
              <a:t/>
            </a:r>
            <a:br>
              <a:rPr lang="en-US" altLang="ko-KR" sz="1200" dirty="0" smtClean="0">
                <a:latin typeface="+mn-ea"/>
              </a:rPr>
            </a:br>
            <a:r>
              <a:rPr lang="en-US" altLang="ko-KR" sz="1200" dirty="0" smtClean="0">
                <a:latin typeface="+mn-ea"/>
              </a:rPr>
              <a:t> - </a:t>
            </a:r>
            <a:r>
              <a:rPr lang="ko-KR" altLang="en-US" sz="1200" dirty="0" smtClean="0">
                <a:latin typeface="+mn-ea"/>
              </a:rPr>
              <a:t>주제 및 </a:t>
            </a:r>
            <a:r>
              <a:rPr lang="ko-KR" altLang="en-US" sz="1200" dirty="0" err="1" smtClean="0">
                <a:latin typeface="+mn-ea"/>
              </a:rPr>
              <a:t>콘셉트</a:t>
            </a:r>
            <a:r>
              <a:rPr lang="ko-KR" altLang="en-US" sz="1200" dirty="0" smtClean="0">
                <a:latin typeface="+mn-ea"/>
              </a:rPr>
              <a:t> 설정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사업내용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세부계획</a:t>
            </a:r>
            <a:r>
              <a:rPr lang="en-US" altLang="ko-KR" sz="1200" dirty="0" smtClean="0">
                <a:latin typeface="+mn-ea"/>
              </a:rPr>
              <a:t>) </a:t>
            </a:r>
            <a:r>
              <a:rPr lang="ko-KR" altLang="en-US" sz="1200" dirty="0" smtClean="0">
                <a:latin typeface="+mn-ea"/>
              </a:rPr>
              <a:t>등</a:t>
            </a:r>
            <a:r>
              <a:rPr lang="en-US" altLang="ko-KR" sz="1200" dirty="0" smtClean="0">
                <a:latin typeface="+mn-ea"/>
              </a:rPr>
              <a:t/>
            </a:r>
            <a:br>
              <a:rPr lang="en-US" altLang="ko-KR" sz="1200" dirty="0" smtClean="0">
                <a:latin typeface="+mn-ea"/>
              </a:rPr>
            </a:br>
            <a:r>
              <a:rPr lang="en-US" altLang="ko-KR" sz="1200" dirty="0" smtClean="0">
                <a:latin typeface="+mn-ea"/>
              </a:rPr>
              <a:t> - </a:t>
            </a:r>
            <a:r>
              <a:rPr lang="ko-KR" altLang="en-US" sz="1200" dirty="0" smtClean="0">
                <a:latin typeface="+mn-ea"/>
              </a:rPr>
              <a:t>작품 이미지는 가상 이미지를 사용해도 무방함</a:t>
            </a:r>
            <a:endParaRPr lang="en-US" altLang="ko-KR" sz="1200" dirty="0" smtClean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+mn-ea"/>
              </a:rPr>
              <a:t>사업 진행 일정표</a:t>
            </a:r>
            <a:endParaRPr lang="en-US" altLang="ko-KR" sz="1200" dirty="0" smtClean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+mn-ea"/>
              </a:rPr>
              <a:t>마을미술프로젝트 사무국과 협의할 사항 제시</a:t>
            </a:r>
            <a:endParaRPr lang="en-US" altLang="ko-KR" sz="1200" dirty="0" smtClean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latin typeface="+mn-ea"/>
              </a:rPr>
              <a:t>예산 운용계획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소정 양식 활용하여 작성</a:t>
            </a:r>
            <a:r>
              <a:rPr lang="en-US" altLang="ko-KR" sz="1200" b="1" dirty="0" smtClean="0">
                <a:latin typeface="+mn-ea"/>
              </a:rPr>
              <a:t>)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작품지원제작비 </a:t>
            </a:r>
            <a:r>
              <a:rPr lang="ko-KR" altLang="en-US" sz="1200" dirty="0" smtClean="0">
                <a:latin typeface="맑은 고딕"/>
                <a:ea typeface="맑은 고딕"/>
              </a:rPr>
              <a:t>₩</a:t>
            </a:r>
            <a:r>
              <a:rPr lang="en-US" altLang="ko-KR" sz="1200" dirty="0" smtClean="0">
                <a:latin typeface="+mn-ea"/>
              </a:rPr>
              <a:t>650,000,000</a:t>
            </a:r>
            <a:r>
              <a:rPr lang="ko-KR" altLang="en-US" sz="1200" dirty="0" smtClean="0">
                <a:latin typeface="+mn-ea"/>
              </a:rPr>
              <a:t>원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예정</a:t>
            </a:r>
            <a:r>
              <a:rPr lang="en-US" altLang="ko-KR" sz="1200" dirty="0" smtClean="0">
                <a:latin typeface="+mn-ea"/>
              </a:rPr>
              <a:t>))</a:t>
            </a:r>
            <a:br>
              <a:rPr lang="en-US" altLang="ko-KR" sz="1200" dirty="0" smtClean="0">
                <a:latin typeface="+mn-ea"/>
              </a:rPr>
            </a:br>
            <a:endParaRPr lang="en-US" altLang="ko-KR" sz="1200" dirty="0" smtClean="0">
              <a:latin typeface="+mn-ea"/>
            </a:endParaRPr>
          </a:p>
          <a:p>
            <a:pPr marL="0" lvl="1">
              <a:lnSpc>
                <a:spcPct val="150000"/>
              </a:lnSpc>
            </a:pPr>
            <a:r>
              <a:rPr lang="en-US" altLang="ko-KR" sz="1200" dirty="0" smtClean="0">
                <a:latin typeface="맑은 고딕"/>
                <a:ea typeface="맑은 고딕"/>
              </a:rPr>
              <a:t>⑤ </a:t>
            </a:r>
            <a:r>
              <a:rPr lang="ko-KR" altLang="en-US" sz="1200" dirty="0" smtClean="0">
                <a:latin typeface="맑은 고딕"/>
                <a:ea typeface="맑은 고딕"/>
              </a:rPr>
              <a:t>반드시 현장 답사 후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현장성 있는 기획과 제안서를 제출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ko-KR" altLang="ko-KR" sz="1200" dirty="0" smtClean="0">
                <a:latin typeface="맑은 고딕"/>
                <a:ea typeface="맑은 고딕"/>
              </a:rPr>
              <a:t>⑥</a:t>
            </a:r>
            <a:r>
              <a:rPr lang="en-US" altLang="ko-KR" sz="1200" dirty="0" smtClean="0">
                <a:latin typeface="맑은 고딕"/>
                <a:ea typeface="맑은 고딕"/>
              </a:rPr>
              <a:t> </a:t>
            </a:r>
            <a:r>
              <a:rPr lang="ko-KR" altLang="en-US" sz="1200" dirty="0" smtClean="0">
                <a:latin typeface="맑은 고딕"/>
                <a:ea typeface="맑은 고딕"/>
              </a:rPr>
              <a:t>사업 장소인 나주시와 관련된 정보와 프로젝트 사업과 관련된 사항</a:t>
            </a:r>
            <a:r>
              <a:rPr lang="en-US" altLang="ko-KR" sz="1200" dirty="0" smtClean="0">
                <a:latin typeface="맑은 고딕"/>
                <a:ea typeface="맑은 고딕"/>
              </a:rPr>
              <a:t>(</a:t>
            </a:r>
            <a:r>
              <a:rPr lang="ko-KR" altLang="en-US" sz="1200" dirty="0" smtClean="0">
                <a:latin typeface="맑은 고딕"/>
                <a:ea typeface="맑은 고딕"/>
              </a:rPr>
              <a:t>장소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작품 수량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규모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커뮤니티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err="1" smtClean="0">
                <a:latin typeface="맑은 고딕"/>
                <a:ea typeface="맑은 고딕"/>
              </a:rPr>
              <a:t>주민교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en-US" altLang="ko-KR" sz="1200" dirty="0">
                <a:latin typeface="맑은 고딕"/>
                <a:ea typeface="맑은 고딕"/>
              </a:rPr>
              <a:t> </a:t>
            </a:r>
            <a:r>
              <a:rPr lang="en-US" altLang="ko-KR" sz="1200" dirty="0" smtClean="0">
                <a:latin typeface="맑은 고딕"/>
                <a:ea typeface="맑은 고딕"/>
              </a:rPr>
              <a:t>  </a:t>
            </a:r>
            <a:r>
              <a:rPr lang="ko-KR" altLang="en-US" sz="1200" dirty="0" smtClean="0">
                <a:latin typeface="맑은 고딕"/>
                <a:ea typeface="맑은 고딕"/>
              </a:rPr>
              <a:t>육 사업 등</a:t>
            </a:r>
            <a:r>
              <a:rPr lang="en-US" altLang="ko-KR" sz="1200" dirty="0" smtClean="0">
                <a:latin typeface="맑은 고딕"/>
                <a:ea typeface="맑은 고딕"/>
              </a:rPr>
              <a:t>)</a:t>
            </a:r>
            <a:r>
              <a:rPr lang="ko-KR" altLang="en-US" sz="1200" dirty="0" smtClean="0">
                <a:latin typeface="맑은 고딕"/>
                <a:ea typeface="맑은 고딕"/>
              </a:rPr>
              <a:t>은 마을미술프로젝트 사무국에 문의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ko-KR" altLang="ko-KR" sz="1200" dirty="0" smtClean="0">
                <a:latin typeface="맑은 고딕"/>
                <a:ea typeface="맑은 고딕"/>
              </a:rPr>
              <a:t>⑦</a:t>
            </a:r>
            <a:r>
              <a:rPr lang="en-US" altLang="ko-KR" sz="1200" dirty="0" smtClean="0">
                <a:latin typeface="맑은 고딕"/>
                <a:ea typeface="맑은 고딕"/>
              </a:rPr>
              <a:t> </a:t>
            </a:r>
            <a:r>
              <a:rPr lang="ko-KR" altLang="en-US" sz="1200" dirty="0" smtClean="0">
                <a:latin typeface="맑은 고딕"/>
                <a:ea typeface="맑은 고딕"/>
              </a:rPr>
              <a:t>제출한 사업계획서</a:t>
            </a:r>
            <a:r>
              <a:rPr lang="en-US" altLang="ko-KR" sz="1200" dirty="0" smtClean="0">
                <a:latin typeface="맑은 고딕"/>
                <a:ea typeface="맑은 고딕"/>
              </a:rPr>
              <a:t>(</a:t>
            </a:r>
            <a:r>
              <a:rPr lang="ko-KR" altLang="en-US" sz="1200" dirty="0" smtClean="0">
                <a:latin typeface="맑은 고딕"/>
                <a:ea typeface="맑은 고딕"/>
              </a:rPr>
              <a:t>제안서</a:t>
            </a:r>
            <a:r>
              <a:rPr lang="en-US" altLang="ko-KR" sz="1200" dirty="0" smtClean="0">
                <a:latin typeface="맑은 고딕"/>
                <a:ea typeface="맑은 고딕"/>
              </a:rPr>
              <a:t>)</a:t>
            </a:r>
            <a:r>
              <a:rPr lang="ko-KR" altLang="en-US" sz="1200" dirty="0" smtClean="0">
                <a:latin typeface="맑은 고딕"/>
                <a:ea typeface="맑은 고딕"/>
              </a:rPr>
              <a:t>는 당선 후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마을미술프로젝트</a:t>
            </a:r>
            <a:r>
              <a:rPr lang="en-US" altLang="ko-KR" sz="1200" dirty="0" smtClean="0">
                <a:latin typeface="맑은 고딕"/>
                <a:ea typeface="맑은 고딕"/>
              </a:rPr>
              <a:t>((</a:t>
            </a:r>
            <a:r>
              <a:rPr lang="ko-KR" altLang="en-US" sz="1200" dirty="0" smtClean="0">
                <a:latin typeface="맑은 고딕"/>
                <a:ea typeface="맑은 고딕"/>
              </a:rPr>
              <a:t>재</a:t>
            </a:r>
            <a:r>
              <a:rPr lang="en-US" altLang="ko-KR" sz="1200" dirty="0" smtClean="0">
                <a:latin typeface="맑은 고딕"/>
                <a:ea typeface="맑은 고딕"/>
              </a:rPr>
              <a:t>)</a:t>
            </a:r>
            <a:r>
              <a:rPr lang="ko-KR" altLang="en-US" sz="1200" dirty="0" err="1" smtClean="0">
                <a:latin typeface="맑은 고딕"/>
                <a:ea typeface="맑은 고딕"/>
              </a:rPr>
              <a:t>아름다운맵</a:t>
            </a:r>
            <a:r>
              <a:rPr lang="en-US" altLang="ko-KR" sz="1200" dirty="0" smtClean="0">
                <a:latin typeface="맑은 고딕"/>
                <a:ea typeface="맑은 고딕"/>
              </a:rPr>
              <a:t>)</a:t>
            </a:r>
            <a:r>
              <a:rPr lang="ko-KR" altLang="en-US" sz="1200" dirty="0" smtClean="0">
                <a:latin typeface="맑은 고딕"/>
                <a:ea typeface="맑은 고딕"/>
              </a:rPr>
              <a:t>와 협의 후 </a:t>
            </a:r>
            <a:r>
              <a:rPr lang="ko-KR" altLang="en-US" sz="1200" dirty="0" err="1" smtClean="0">
                <a:latin typeface="맑은 고딕"/>
                <a:ea typeface="맑은 고딕"/>
              </a:rPr>
              <a:t>확정안</a:t>
            </a:r>
            <a:r>
              <a:rPr lang="ko-KR" altLang="en-US" sz="1200" dirty="0" smtClean="0">
                <a:latin typeface="맑은 고딕"/>
                <a:ea typeface="맑은 고딕"/>
              </a:rPr>
              <a:t> 수립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ko-KR" altLang="ko-KR" sz="1200" dirty="0" smtClean="0">
                <a:latin typeface="맑은 고딕"/>
                <a:ea typeface="맑은 고딕"/>
              </a:rPr>
              <a:t>⑧</a:t>
            </a:r>
            <a:r>
              <a:rPr lang="en-US" altLang="ko-KR" sz="1200" dirty="0" smtClean="0">
                <a:latin typeface="맑은 고딕"/>
                <a:ea typeface="맑은 고딕"/>
              </a:rPr>
              <a:t> </a:t>
            </a:r>
            <a:r>
              <a:rPr lang="ko-KR" altLang="en-US" sz="1200" dirty="0" smtClean="0">
                <a:latin typeface="맑은 고딕"/>
                <a:ea typeface="맑은 고딕"/>
              </a:rPr>
              <a:t>작가 선정은 일반공모로 진행됨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endParaRPr lang="en-US" altLang="ko-KR" sz="1200" dirty="0">
              <a:latin typeface="맑은 고딕"/>
              <a:ea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*** ④ - 1 </a:t>
            </a:r>
            <a:r>
              <a:rPr lang="en-US" altLang="ko-KR" sz="1200" b="1" dirty="0">
                <a:solidFill>
                  <a:srgbClr val="FF0000"/>
                </a:solidFill>
                <a:latin typeface="맑은 고딕"/>
              </a:rPr>
              <a:t>/ ④ -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4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/>
              </a:rPr>
              <a:t>는 별첨바람</a:t>
            </a:r>
            <a:endParaRPr lang="en-US" altLang="ko-KR" sz="1200" b="1" dirty="0" smtClean="0">
              <a:solidFill>
                <a:srgbClr val="FF0000"/>
              </a:solidFill>
              <a:latin typeface="맑은 고딕"/>
            </a:endParaRPr>
          </a:p>
          <a:p>
            <a:pPr marL="0" lvl="1"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/>
              </a:rPr>
              <a:t>***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④ - 2 / </a:t>
            </a:r>
            <a:r>
              <a:rPr lang="en-US" altLang="ko-KR" sz="1200" b="1" dirty="0">
                <a:solidFill>
                  <a:srgbClr val="FF0000"/>
                </a:solidFill>
                <a:latin typeface="맑은 고딕"/>
              </a:rPr>
              <a:t>④ -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3 / </a:t>
            </a:r>
            <a:r>
              <a:rPr lang="en-US" altLang="ko-KR" sz="1200" b="1" dirty="0">
                <a:solidFill>
                  <a:srgbClr val="FF0000"/>
                </a:solidFill>
                <a:latin typeface="맑은 고딕"/>
              </a:rPr>
              <a:t>④ -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5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/>
              </a:rPr>
              <a:t>는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/>
              </a:rPr>
              <a:t>사업계획서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/>
              </a:rPr>
              <a:t>제안서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/>
              </a:rPr>
              <a:t>)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/>
              </a:rPr>
              <a:t>안에 모두 합쳐서 작성 바람</a:t>
            </a:r>
            <a:endParaRPr lang="ko-KR" altLang="en-US" sz="1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85720" y="285728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6. </a:t>
            </a:r>
            <a:r>
              <a:rPr lang="ko-KR" altLang="en-US" sz="1600" b="1" dirty="0" smtClean="0">
                <a:latin typeface="+mj-ea"/>
                <a:ea typeface="+mj-ea"/>
              </a:rPr>
              <a:t>예산 운용 계획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63366" y="908720"/>
            <a:ext cx="8501122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+mj-ea"/>
                <a:ea typeface="+mj-ea"/>
              </a:rPr>
              <a:t>예산운용지침</a:t>
            </a:r>
            <a:endParaRPr lang="en-US" altLang="ko-KR" sz="1400" b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■ 작품지원제작비 예산</a:t>
            </a:r>
            <a:r>
              <a:rPr lang="en-US" altLang="ko-KR" sz="1400" dirty="0" smtClean="0">
                <a:latin typeface="+mj-ea"/>
                <a:ea typeface="+mj-ea"/>
              </a:rPr>
              <a:t>: </a:t>
            </a:r>
            <a:r>
              <a:rPr lang="en-US" altLang="ko-KR" sz="1400" dirty="0" smtClean="0">
                <a:latin typeface="맑은 고딕"/>
                <a:ea typeface="맑은 고딕"/>
              </a:rPr>
              <a:t>₩ </a:t>
            </a:r>
            <a:r>
              <a:rPr lang="en-US" altLang="ko-KR" sz="1400" dirty="0" smtClean="0">
                <a:latin typeface="+mj-ea"/>
                <a:ea typeface="+mj-ea"/>
              </a:rPr>
              <a:t>650,000,000</a:t>
            </a:r>
            <a:r>
              <a:rPr lang="ko-KR" altLang="en-US" sz="1400" dirty="0" smtClean="0">
                <a:latin typeface="+mj-ea"/>
                <a:ea typeface="+mj-ea"/>
              </a:rPr>
              <a:t>원 </a:t>
            </a:r>
            <a:r>
              <a:rPr lang="en-US" altLang="ko-KR" sz="11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  <a:latin typeface="+mj-ea"/>
                <a:ea typeface="+mj-ea"/>
              </a:rPr>
              <a:t>예정</a:t>
            </a:r>
            <a:r>
              <a:rPr lang="en-US" altLang="ko-KR" sz="1100" b="1" dirty="0" smtClean="0">
                <a:solidFill>
                  <a:srgbClr val="FF0000"/>
                </a:solidFill>
                <a:latin typeface="+mj-ea"/>
                <a:ea typeface="+mj-ea"/>
              </a:rPr>
              <a:t>) 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공모</a:t>
            </a:r>
            <a:r>
              <a:rPr lang="en-US" altLang="ko-KR" sz="1400" dirty="0" smtClean="0">
                <a:latin typeface="+mj-ea"/>
                <a:ea typeface="+mj-ea"/>
              </a:rPr>
              <a:t>1.</a:t>
            </a:r>
            <a:r>
              <a:rPr lang="ko-KR" altLang="en-US" sz="1400" dirty="0" smtClean="0">
                <a:latin typeface="+mj-ea"/>
                <a:ea typeface="+mj-ea"/>
              </a:rPr>
              <a:t>행복프로젝트 총 </a:t>
            </a:r>
            <a:r>
              <a:rPr lang="en-US" altLang="ko-KR" sz="1400" dirty="0" smtClean="0">
                <a:latin typeface="+mj-ea"/>
                <a:ea typeface="+mj-ea"/>
              </a:rPr>
              <a:t>1,000,000,000</a:t>
            </a:r>
            <a:r>
              <a:rPr lang="ko-KR" altLang="en-US" sz="1400" dirty="0" smtClean="0">
                <a:latin typeface="+mj-ea"/>
                <a:ea typeface="+mj-ea"/>
              </a:rPr>
              <a:t>원 중 </a:t>
            </a:r>
            <a:r>
              <a:rPr lang="en-US" altLang="ko-KR" sz="1400" dirty="0" smtClean="0">
                <a:latin typeface="+mj-ea"/>
                <a:ea typeface="+mj-ea"/>
              </a:rPr>
              <a:t>65%</a:t>
            </a:r>
            <a:r>
              <a:rPr lang="ko-KR" altLang="en-US" sz="1400" dirty="0" smtClean="0">
                <a:latin typeface="+mj-ea"/>
                <a:ea typeface="+mj-ea"/>
              </a:rPr>
              <a:t>에 해당</a:t>
            </a:r>
            <a:r>
              <a:rPr lang="en-US" altLang="ko-KR" sz="1400" dirty="0" smtClean="0">
                <a:latin typeface="+mj-ea"/>
                <a:ea typeface="+mj-ea"/>
              </a:rPr>
              <a:t>)</a:t>
            </a:r>
            <a:endParaRPr lang="en-US" altLang="ko-KR" sz="1400" dirty="0">
              <a:latin typeface="+mj-ea"/>
              <a:ea typeface="+mj-ea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endParaRPr lang="en-US" altLang="ko-KR" sz="1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0000FF"/>
                </a:solidFill>
                <a:latin typeface="+mj-ea"/>
                <a:ea typeface="+mj-ea"/>
              </a:rPr>
              <a:t>&lt;</a:t>
            </a:r>
            <a:r>
              <a:rPr lang="ko-KR" altLang="en-US" sz="1400" b="1" dirty="0" smtClean="0">
                <a:solidFill>
                  <a:srgbClr val="0000FF"/>
                </a:solidFill>
                <a:latin typeface="+mj-ea"/>
                <a:ea typeface="+mj-ea"/>
              </a:rPr>
              <a:t>참고사항임</a:t>
            </a:r>
            <a:r>
              <a:rPr lang="en-US" altLang="ko-KR" sz="1400" b="1" dirty="0" smtClean="0">
                <a:solidFill>
                  <a:srgbClr val="0000FF"/>
                </a:solidFill>
                <a:latin typeface="+mj-ea"/>
                <a:ea typeface="+mj-ea"/>
              </a:rPr>
              <a:t>&gt;</a:t>
            </a: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latin typeface="맑은 고딕"/>
                <a:ea typeface="맑은 고딕"/>
              </a:rPr>
              <a:t>「</a:t>
            </a:r>
            <a:r>
              <a:rPr lang="ko-KR" altLang="en-US" sz="1400" b="1" dirty="0" smtClean="0">
                <a:latin typeface="+mj-ea"/>
                <a:ea typeface="+mj-ea"/>
              </a:rPr>
              <a:t>마을미술프로젝트</a:t>
            </a:r>
            <a:r>
              <a:rPr lang="en-US" altLang="ko-KR" sz="1400" b="1" dirty="0" smtClean="0">
                <a:latin typeface="+mj-ea"/>
                <a:ea typeface="+mj-ea"/>
              </a:rPr>
              <a:t>-</a:t>
            </a:r>
            <a:r>
              <a:rPr lang="ko-KR" altLang="en-US" sz="1400" b="1" dirty="0" smtClean="0">
                <a:latin typeface="+mj-ea"/>
                <a:ea typeface="+mj-ea"/>
              </a:rPr>
              <a:t>공모</a:t>
            </a:r>
            <a:r>
              <a:rPr lang="en-US" altLang="ko-KR" sz="1400" b="1" dirty="0" smtClean="0">
                <a:latin typeface="+mj-ea"/>
                <a:ea typeface="+mj-ea"/>
              </a:rPr>
              <a:t>1. </a:t>
            </a:r>
            <a:r>
              <a:rPr lang="ko-KR" altLang="en-US" sz="1400" b="1" dirty="0" smtClean="0">
                <a:latin typeface="+mj-ea"/>
                <a:ea typeface="+mj-ea"/>
              </a:rPr>
              <a:t>행복프로젝트</a:t>
            </a:r>
            <a:r>
              <a:rPr lang="ko-KR" altLang="en-US" sz="1400" b="1" dirty="0">
                <a:latin typeface="맑은 고딕"/>
              </a:rPr>
              <a:t>」</a:t>
            </a:r>
            <a:r>
              <a:rPr lang="ko-KR" altLang="en-US" sz="1400" dirty="0" smtClean="0">
                <a:latin typeface="+mj-ea"/>
                <a:ea typeface="+mj-ea"/>
              </a:rPr>
              <a:t>는 </a:t>
            </a:r>
            <a:r>
              <a:rPr lang="en-US" altLang="ko-KR" sz="1400" dirty="0" smtClean="0">
                <a:latin typeface="+mj-ea"/>
                <a:ea typeface="+mj-ea"/>
              </a:rPr>
              <a:t>2011</a:t>
            </a:r>
            <a:r>
              <a:rPr lang="ko-KR" altLang="en-US" sz="1400" dirty="0" smtClean="0">
                <a:latin typeface="+mj-ea"/>
                <a:ea typeface="+mj-ea"/>
              </a:rPr>
              <a:t>년</a:t>
            </a:r>
            <a:r>
              <a:rPr lang="en-US" altLang="ko-KR" sz="1400" dirty="0" smtClean="0">
                <a:latin typeface="+mj-ea"/>
                <a:ea typeface="+mj-ea"/>
              </a:rPr>
              <a:t>, 2012</a:t>
            </a:r>
            <a:r>
              <a:rPr lang="ko-KR" altLang="en-US" sz="1400" dirty="0" smtClean="0">
                <a:latin typeface="+mj-ea"/>
                <a:ea typeface="+mj-ea"/>
              </a:rPr>
              <a:t>년</a:t>
            </a:r>
            <a:r>
              <a:rPr lang="en-US" altLang="ko-KR" sz="1400" dirty="0" smtClean="0">
                <a:latin typeface="+mj-ea"/>
                <a:ea typeface="+mj-ea"/>
              </a:rPr>
              <a:t>, 2013</a:t>
            </a:r>
            <a:r>
              <a:rPr lang="ko-KR" altLang="en-US" sz="1400" dirty="0" smtClean="0">
                <a:latin typeface="+mj-ea"/>
                <a:ea typeface="+mj-ea"/>
              </a:rPr>
              <a:t>년 총 </a:t>
            </a:r>
            <a:r>
              <a:rPr lang="en-US" altLang="ko-KR" sz="1400" dirty="0" smtClean="0">
                <a:latin typeface="+mj-ea"/>
                <a:ea typeface="+mj-ea"/>
              </a:rPr>
              <a:t>3</a:t>
            </a:r>
            <a:r>
              <a:rPr lang="ko-KR" altLang="en-US" sz="1400" dirty="0" smtClean="0">
                <a:latin typeface="+mj-ea"/>
                <a:ea typeface="+mj-ea"/>
              </a:rPr>
              <a:t>차례 진행함</a:t>
            </a:r>
            <a:endParaRPr lang="en-US" altLang="ko-KR" sz="1400" dirty="0" smtClean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endParaRPr lang="en-US" altLang="ko-KR" sz="1400" dirty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endParaRPr lang="en-US" altLang="ko-KR" sz="1400" dirty="0" smtClean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endParaRPr lang="en-US" altLang="ko-KR" sz="1400" dirty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endParaRPr lang="en-US" altLang="ko-KR" sz="1400" dirty="0" smtClean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+mj-ea"/>
                <a:ea typeface="+mj-ea"/>
              </a:rPr>
              <a:t>작품지원제작비</a:t>
            </a:r>
            <a:r>
              <a:rPr lang="en-US" altLang="ko-KR" sz="1400" dirty="0" smtClean="0">
                <a:latin typeface="+mj-ea"/>
                <a:ea typeface="+mj-ea"/>
              </a:rPr>
              <a:t>(100%)</a:t>
            </a:r>
            <a:r>
              <a:rPr lang="ko-KR" altLang="en-US" sz="1400" dirty="0" smtClean="0">
                <a:latin typeface="+mj-ea"/>
                <a:ea typeface="+mj-ea"/>
              </a:rPr>
              <a:t> </a:t>
            </a:r>
            <a:r>
              <a:rPr lang="en-US" altLang="ko-KR" sz="1400" dirty="0" smtClean="0">
                <a:latin typeface="+mj-ea"/>
                <a:ea typeface="+mj-ea"/>
              </a:rPr>
              <a:t>= </a:t>
            </a:r>
            <a:r>
              <a:rPr lang="ko-KR" altLang="en-US" sz="1400" dirty="0" err="1" smtClean="0">
                <a:latin typeface="+mj-ea"/>
                <a:ea typeface="+mj-ea"/>
              </a:rPr>
              <a:t>아티스트피</a:t>
            </a:r>
            <a:r>
              <a:rPr lang="en-US" altLang="ko-KR" sz="1400" dirty="0" smtClean="0">
                <a:latin typeface="+mj-ea"/>
                <a:ea typeface="+mj-ea"/>
              </a:rPr>
              <a:t>(52%)</a:t>
            </a:r>
            <a:r>
              <a:rPr lang="ko-KR" altLang="en-US" sz="1400" dirty="0" smtClean="0">
                <a:latin typeface="+mj-ea"/>
                <a:ea typeface="+mj-ea"/>
              </a:rPr>
              <a:t> </a:t>
            </a:r>
            <a:r>
              <a:rPr lang="en-US" altLang="ko-KR" sz="1400" dirty="0" smtClean="0">
                <a:latin typeface="+mj-ea"/>
                <a:ea typeface="+mj-ea"/>
              </a:rPr>
              <a:t>+ </a:t>
            </a:r>
            <a:r>
              <a:rPr lang="ko-KR" altLang="en-US" sz="1400" dirty="0" smtClean="0">
                <a:latin typeface="+mj-ea"/>
                <a:ea typeface="+mj-ea"/>
              </a:rPr>
              <a:t>작품제작비</a:t>
            </a:r>
            <a:r>
              <a:rPr lang="en-US" altLang="ko-KR" sz="1400" dirty="0" smtClean="0">
                <a:latin typeface="+mj-ea"/>
                <a:ea typeface="+mj-ea"/>
              </a:rPr>
              <a:t>(48%)</a:t>
            </a:r>
            <a:r>
              <a:rPr lang="ko-KR" altLang="en-US" sz="1400" dirty="0" smtClean="0">
                <a:latin typeface="+mj-ea"/>
                <a:ea typeface="+mj-ea"/>
              </a:rPr>
              <a:t>로 구성</a:t>
            </a:r>
            <a:endParaRPr lang="en-US" altLang="ko-KR" sz="1400" dirty="0" smtClean="0">
              <a:latin typeface="+mj-ea"/>
              <a:ea typeface="+mj-ea"/>
            </a:endParaRPr>
          </a:p>
          <a:p>
            <a:pPr marL="628650" lvl="1" indent="-171450">
              <a:lnSpc>
                <a:spcPct val="150000"/>
              </a:lnSpc>
              <a:buFontTx/>
              <a:buChar char="-"/>
            </a:pPr>
            <a:endParaRPr lang="en-US" altLang="ko-KR" sz="1400" dirty="0" smtClean="0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3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491519"/>
              </p:ext>
            </p:extLst>
          </p:nvPr>
        </p:nvGraphicFramePr>
        <p:xfrm>
          <a:off x="1259632" y="2675760"/>
          <a:ext cx="720080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936104"/>
                <a:gridCol w="792088"/>
                <a:gridCol w="648072"/>
                <a:gridCol w="4176464"/>
              </a:tblGrid>
              <a:tr h="226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년도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지역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참여작가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작품수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작품 장르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268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2011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경북 영천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45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45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점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설치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회화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조각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건축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사진 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268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2012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제주 서귀포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점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입체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설치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부조벽화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미디어아트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퍼포먼스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교육프로그램 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268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2013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강원 정선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35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49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점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설치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회화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디자인 건축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공예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미디어아트 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81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6146529"/>
              </p:ext>
            </p:extLst>
          </p:nvPr>
        </p:nvGraphicFramePr>
        <p:xfrm>
          <a:off x="1547664" y="1124744"/>
          <a:ext cx="5904658" cy="53429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04056"/>
                <a:gridCol w="1296144"/>
                <a:gridCol w="2052229"/>
                <a:gridCol w="2052229"/>
              </a:tblGrid>
              <a:tr h="2160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번호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smtClean="0"/>
                        <a:t>작품 형식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작품지원제작비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원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작품 내용 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요약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A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입체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20,000,000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B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영상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25,000,000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C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부조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15,000,000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D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벽화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10,000,000</a:t>
                      </a: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83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/>
                        <a:t>계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/>
                        <a:t>650,000,000</a:t>
                      </a:r>
                      <a:r>
                        <a:rPr lang="ko-KR" altLang="en-US" sz="900" dirty="0" smtClean="0"/>
                        <a:t>원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/>
                        <a:t>예정</a:t>
                      </a:r>
                      <a:endParaRPr lang="ko-KR" altLang="en-US" sz="9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285720" y="285728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6. </a:t>
            </a:r>
            <a:r>
              <a:rPr lang="ko-KR" altLang="en-US" sz="1600" b="1" dirty="0" smtClean="0">
                <a:latin typeface="+mj-ea"/>
                <a:ea typeface="+mj-ea"/>
              </a:rPr>
              <a:t>예산 운용 계획 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j-ea"/>
                <a:ea typeface="+mj-ea"/>
              </a:rPr>
              <a:t>예시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endParaRPr lang="ko-KR" altLang="en-US" sz="16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592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</TotalTime>
  <Words>268</Words>
  <Application>Microsoft Office PowerPoint</Application>
  <PresentationFormat>화면 슬라이드 쇼(4:3)</PresentationFormat>
  <Paragraphs>83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HY헤드라인M</vt:lpstr>
      <vt:lpstr>굴림</vt:lpstr>
      <vt:lpstr>맑은 고딕</vt:lpstr>
      <vt:lpstr>바탕</vt:lpstr>
      <vt:lpstr>Arial</vt:lpstr>
      <vt:lpstr>Calibri</vt:lpstr>
      <vt:lpstr>Cambria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한국미술협회</dc:creator>
  <cp:lastModifiedBy>김봉수</cp:lastModifiedBy>
  <cp:revision>154</cp:revision>
  <cp:lastPrinted>2016-04-01T02:06:35Z</cp:lastPrinted>
  <dcterms:created xsi:type="dcterms:W3CDTF">2015-02-02T00:26:31Z</dcterms:created>
  <dcterms:modified xsi:type="dcterms:W3CDTF">2016-04-04T07:02:43Z</dcterms:modified>
</cp:coreProperties>
</file>