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330" r:id="rId3"/>
    <p:sldId id="329" r:id="rId4"/>
    <p:sldId id="324" r:id="rId5"/>
    <p:sldId id="328" r:id="rId6"/>
    <p:sldId id="320" r:id="rId7"/>
    <p:sldId id="327" r:id="rId8"/>
    <p:sldId id="321" r:id="rId9"/>
    <p:sldId id="326" r:id="rId10"/>
    <p:sldId id="325" r:id="rId11"/>
    <p:sldId id="322" r:id="rId12"/>
    <p:sldId id="319" r:id="rId13"/>
    <p:sldId id="323" r:id="rId14"/>
    <p:sldId id="307" r:id="rId15"/>
  </p:sldIdLst>
  <p:sldSz cx="9144000" cy="6858000" type="screen4x3"/>
  <p:notesSz cx="6805613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66FF"/>
    <a:srgbClr val="CCFFFF"/>
    <a:srgbClr val="FFFFFF"/>
    <a:srgbClr val="FFFFCC"/>
    <a:srgbClr val="F0E4F0"/>
    <a:srgbClr val="E5EFEF"/>
    <a:srgbClr val="DDEFED"/>
    <a:srgbClr val="CC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707" autoAdjust="0"/>
  </p:normalViewPr>
  <p:slideViewPr>
    <p:cSldViewPr>
      <p:cViewPr varScale="1">
        <p:scale>
          <a:sx n="110" d="100"/>
          <a:sy n="110" d="100"/>
        </p:scale>
        <p:origin x="94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342" y="-108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4940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825EC37-2CDC-4F30-9BBC-9C72E411632B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4940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E2C895B-E279-42B0-98EB-D3413B2CE2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102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940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3E4E4FD-CC1A-4501-BD53-80B4B15B3321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41" tIns="45770" rIns="91541" bIns="4577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541" tIns="45770" rIns="91541" bIns="4577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940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6C3581F-DE38-47EB-9FE0-6B5A2AC295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8878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9CCF3-439C-4DD2-B64F-BABA92A6812E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15B7F-71D1-4527-AD29-8DAF8B2F76A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981075"/>
            <a:ext cx="9144000" cy="71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2411413" y="6453188"/>
            <a:ext cx="6697662" cy="714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" name="Picture 9" descr="6_c_ke2_s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021289"/>
            <a:ext cx="1224136" cy="7920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50945-00B1-4130-BD3F-F627CD3E71A2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068D2-1607-4E3E-BCF1-CDB19C1D666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92317-86DC-4C82-AFA1-28ECF724DDD0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F1769-F78C-4587-902C-5553B67334F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26932-3F76-4135-94A5-F9AF1F2AB4F4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8871C-DBD8-4C7C-9794-883C983417F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CA132-B7B6-4F1D-A3B3-631D35F1CD13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BBEA2-85F6-4A78-9365-21E67BC5482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8FE8B-0BC2-40AF-81F0-DCDBA329B040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93BA5-91DD-4D24-961D-11F1A33553B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E6483-49D0-49C7-B514-E2055D6033E4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B2585-BD1C-4A7E-AC07-6961FCFA49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B78C9-D87C-427C-84CA-8D9F8C24E654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3504D-866F-4887-9658-65DD1E94599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C9DD6-7562-485E-B93E-F2D07BCA8257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798C0-3E64-411A-A3D1-539E51A44B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0E701-1A2D-485C-B991-37F359901F2B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74FE9-A01D-4BDB-B50D-522EDD152B7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94579-5CDF-438A-9317-5275DAA0938F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5A3A9-FA08-4FF7-A969-F55EBA40CF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AF7CC-C173-4459-A0BE-FB9062D70F77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97F8A-C36D-4FD3-AB53-00EAEF397D2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C372-FE11-4635-8132-4EFEDCFF3342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FE565-469C-4310-9CB8-14487FAA835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018F0-684E-427A-8907-6778844854D2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D2298-5A79-4AC6-BA63-107A7380AF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F3493-1FC0-4330-BDF9-E55D67DE7DA3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A4FC3-A6F0-4DAE-847F-CF2F6E8AFF6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3D803-481B-4CEC-94EB-1E4C73E954B1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33FE4-BED7-4FF5-8D90-FBE7A572CF8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AD1E1-F91B-4589-A19B-356DD821FCDF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C6899-5BB2-45B6-92DD-153FE205AE5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914FA-353A-4FA2-A292-AB18EFCE6262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88775-4E66-4B6A-BD3C-677DFDA62FC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0252-86F1-4A71-9399-DCD622DB4F2A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0F599-6561-46A3-BCF3-AA3C2C76FB2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3A803-5482-4257-AEA5-7BBA6C4D977D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26BFF-7A01-4217-9F3C-A38A74E68DE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150CD-E170-4425-9948-1FB62417A0AE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A3C82-6653-4BC6-9AAD-C4CB8DB8E2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5411B-0C7C-42BE-86CD-0AFC5BD0A1CB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345D-B0A0-44F3-A0E5-526D48FEB5B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■ 마스터 텍스트 스타일을 편집합니다</a:t>
            </a:r>
            <a:r>
              <a:rPr lang="en-US" altLang="ko-KR" smtClean="0"/>
              <a:t>.</a:t>
            </a:r>
          </a:p>
          <a:p>
            <a:pPr lvl="0"/>
            <a:r>
              <a:rPr lang="en-US" altLang="ko-KR" smtClean="0"/>
              <a:t>  •</a:t>
            </a:r>
            <a:r>
              <a:rPr lang="ko-KR" altLang="en-US" smtClean="0"/>
              <a:t>둘째 수준</a:t>
            </a:r>
            <a:endParaRPr lang="en-US" altLang="ko-KR" smtClean="0"/>
          </a:p>
          <a:p>
            <a:pPr lvl="0"/>
            <a:r>
              <a:rPr lang="en-US" altLang="ko-KR" smtClean="0"/>
              <a:t>    - </a:t>
            </a:r>
            <a:r>
              <a:rPr lang="ko-KR" altLang="en-US" smtClean="0"/>
              <a:t>셋째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50DF3A-707A-4156-8CCA-26953DE02CFA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62F2040-1F67-4E10-A02E-E8CB80BEA61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6EE0B36-098E-4CD4-BB8E-6EF9F22B02A1}" type="datetimeFigureOut">
              <a:rPr lang="ko-KR" altLang="en-US"/>
              <a:pPr>
                <a:defRPr/>
              </a:pPr>
              <a:t>2020-02-25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056031-B0FC-4D10-9E37-DD4EF9E3613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제목 11"/>
          <p:cNvSpPr>
            <a:spLocks noGrp="1"/>
          </p:cNvSpPr>
          <p:nvPr>
            <p:ph type="ctrTitle"/>
          </p:nvPr>
        </p:nvSpPr>
        <p:spPr>
          <a:xfrm>
            <a:off x="685800" y="1681064"/>
            <a:ext cx="7772400" cy="1008111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ko-KR" altLang="en-US" sz="1800" b="1" dirty="0" err="1" smtClean="0">
                <a:solidFill>
                  <a:schemeClr val="bg1"/>
                </a:solidFill>
              </a:rPr>
              <a:t>사업명</a:t>
            </a:r>
            <a:r>
              <a:rPr lang="ko-KR" altLang="en-US" sz="1800" b="1" dirty="0" smtClean="0">
                <a:solidFill>
                  <a:schemeClr val="bg1"/>
                </a:solidFill>
              </a:rPr>
              <a:t> </a:t>
            </a:r>
            <a:r>
              <a:rPr lang="en-US" altLang="ko-KR" sz="1800" b="1" dirty="0" smtClean="0">
                <a:solidFill>
                  <a:schemeClr val="bg1"/>
                </a:solidFill>
              </a:rPr>
              <a:t>:</a:t>
            </a:r>
            <a:br>
              <a:rPr lang="en-US" altLang="ko-KR" sz="1800" b="1" dirty="0" smtClean="0">
                <a:solidFill>
                  <a:schemeClr val="bg1"/>
                </a:solidFill>
              </a:rPr>
            </a:br>
            <a:r>
              <a:rPr lang="ko-KR" altLang="en-US" sz="1800" b="1" dirty="0" smtClean="0">
                <a:solidFill>
                  <a:schemeClr val="bg1"/>
                </a:solidFill>
              </a:rPr>
              <a:t>신청단체명 </a:t>
            </a:r>
            <a:r>
              <a:rPr lang="en-US" altLang="ko-KR" sz="1800" b="1" dirty="0" smtClean="0">
                <a:solidFill>
                  <a:schemeClr val="bg1"/>
                </a:solidFill>
              </a:rPr>
              <a:t>: </a:t>
            </a:r>
            <a:endParaRPr lang="ko-KR" altLang="en-US" sz="1800" b="1" dirty="0" smtClean="0">
              <a:solidFill>
                <a:schemeClr val="bg1"/>
              </a:solidFill>
            </a:endParaRPr>
          </a:p>
        </p:txBody>
      </p:sp>
      <p:sp>
        <p:nvSpPr>
          <p:cNvPr id="9" name="부제목 12"/>
          <p:cNvSpPr>
            <a:spLocks noGrp="1"/>
          </p:cNvSpPr>
          <p:nvPr>
            <p:ph type="subTitle" idx="1"/>
          </p:nvPr>
        </p:nvSpPr>
        <p:spPr>
          <a:xfrm>
            <a:off x="683568" y="2761185"/>
            <a:ext cx="7704856" cy="2857239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8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공간명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: </a:t>
            </a: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소재지 </a:t>
            </a: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:</a:t>
            </a:r>
            <a:endParaRPr lang="en-US" altLang="ko-KR" sz="18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사업기간 </a:t>
            </a: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: </a:t>
            </a: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사업목표 </a:t>
            </a: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: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3455" y="1121839"/>
            <a:ext cx="8569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]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2020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문학집필공간운영지원사업 지원심의는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서류 심사 및 공개 </a:t>
            </a:r>
            <a:r>
              <a:rPr lang="en-US" altLang="ko-KR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PT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심사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진행됩니다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  <a:p>
            <a:r>
              <a:rPr lang="en-US" altLang="ko-KR" sz="1400" dirty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공개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PT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는 동 사업에 신청한 타 단체도 함께 참관하여 진행하게 될 예정이니 참고하시기 바랍니다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1400" dirty="0" smtClean="0">
              <a:solidFill>
                <a:srgbClr val="0066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10079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2020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문학집필공간운영지원</a:t>
            </a: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추가공모</a:t>
            </a: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kumimoji="0" lang="en-US" altLang="ko-KR" sz="2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프리젠테이션</a:t>
            </a: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(PT)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심의자료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필수 제출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kumimoji="0" lang="en-US" altLang="ko-KR" sz="20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300" b="1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6183" y="5877272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위 내용을 중심으로 집필공간 및 운영단체에 대해 자유롭게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53707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504" y="0"/>
            <a:ext cx="8928992" cy="10002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2020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년도 문학집필공간운영지원사업 </a:t>
            </a:r>
            <a:endParaRPr kumimoji="0" lang="en-US" altLang="ko-KR" sz="2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프리젠테이션</a:t>
            </a:r>
            <a:r>
              <a:rPr kumimoji="0" lang="en-US" altLang="ko-K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(PT)</a:t>
            </a:r>
            <a:r>
              <a:rPr kumimoji="0" lang="ko-KR" altLang="en-US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심의자료</a:t>
            </a:r>
            <a:r>
              <a:rPr kumimoji="0"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필수 제출</a:t>
            </a:r>
            <a:r>
              <a:rPr kumimoji="0"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kumimoji="0" lang="ko-KR" altLang="en-US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kumimoji="0"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300" b="1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77" name="제목 11"/>
          <p:cNvSpPr>
            <a:spLocks noGrp="1"/>
          </p:cNvSpPr>
          <p:nvPr>
            <p:ph type="ctrTitle"/>
          </p:nvPr>
        </p:nvSpPr>
        <p:spPr>
          <a:xfrm>
            <a:off x="685800" y="1681064"/>
            <a:ext cx="7772400" cy="1008111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ko-KR" altLang="en-US" sz="1800" b="1" dirty="0" err="1" smtClean="0">
                <a:solidFill>
                  <a:schemeClr val="bg1"/>
                </a:solidFill>
              </a:rPr>
              <a:t>사업명</a:t>
            </a:r>
            <a:r>
              <a:rPr lang="ko-KR" altLang="en-US" sz="1800" b="1" dirty="0" smtClean="0">
                <a:solidFill>
                  <a:schemeClr val="bg1"/>
                </a:solidFill>
              </a:rPr>
              <a:t> </a:t>
            </a:r>
            <a:r>
              <a:rPr lang="en-US" altLang="ko-KR" sz="1800" b="1" dirty="0" smtClean="0">
                <a:solidFill>
                  <a:schemeClr val="bg1"/>
                </a:solidFill>
              </a:rPr>
              <a:t>:</a:t>
            </a:r>
            <a:br>
              <a:rPr lang="en-US" altLang="ko-KR" sz="1800" b="1" dirty="0" smtClean="0">
                <a:solidFill>
                  <a:schemeClr val="bg1"/>
                </a:solidFill>
              </a:rPr>
            </a:br>
            <a:r>
              <a:rPr lang="ko-KR" altLang="en-US" sz="1800" b="1" dirty="0" smtClean="0">
                <a:solidFill>
                  <a:schemeClr val="bg1"/>
                </a:solidFill>
              </a:rPr>
              <a:t>신청단체명 </a:t>
            </a:r>
            <a:r>
              <a:rPr lang="en-US" altLang="ko-KR" sz="1800" b="1" dirty="0" smtClean="0">
                <a:solidFill>
                  <a:schemeClr val="bg1"/>
                </a:solidFill>
              </a:rPr>
              <a:t>: </a:t>
            </a:r>
            <a:endParaRPr lang="ko-KR" altLang="en-US" sz="1800" b="1" dirty="0" smtClean="0">
              <a:solidFill>
                <a:schemeClr val="bg1"/>
              </a:solidFill>
            </a:endParaRPr>
          </a:p>
        </p:txBody>
      </p:sp>
      <p:sp>
        <p:nvSpPr>
          <p:cNvPr id="9" name="부제목 12"/>
          <p:cNvSpPr>
            <a:spLocks noGrp="1"/>
          </p:cNvSpPr>
          <p:nvPr>
            <p:ph type="subTitle" idx="1"/>
          </p:nvPr>
        </p:nvSpPr>
        <p:spPr>
          <a:xfrm>
            <a:off x="683568" y="2761185"/>
            <a:ext cx="7704856" cy="2900063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8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집필공간수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: </a:t>
            </a: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시설 </a:t>
            </a:r>
            <a:r>
              <a:rPr lang="ko-KR" altLang="en-US" sz="1800" b="1" dirty="0" err="1">
                <a:solidFill>
                  <a:schemeClr val="tx2">
                    <a:lumMod val="75000"/>
                  </a:schemeClr>
                </a:solidFill>
                <a:latin typeface="+mj-ea"/>
              </a:rPr>
              <a:t>총규모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: </a:t>
            </a: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8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총사업규모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:                </a:t>
            </a:r>
            <a:r>
              <a:rPr lang="ko-KR" altLang="en-US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원</a:t>
            </a:r>
            <a:endParaRPr lang="en-US" altLang="ko-KR" sz="1800" b="1" dirty="0">
              <a:solidFill>
                <a:schemeClr val="tx2">
                  <a:lumMod val="75000"/>
                </a:schemeClr>
              </a:solidFill>
              <a:latin typeface="+mj-ea"/>
            </a:endParaRP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지원금 </a:t>
            </a:r>
            <a:r>
              <a:rPr lang="ko-KR" altLang="en-US" sz="18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신청액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:                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원</a:t>
            </a:r>
            <a:endParaRPr lang="en-US" altLang="ko-KR" sz="1800" b="1" dirty="0">
              <a:solidFill>
                <a:schemeClr val="tx2">
                  <a:lumMod val="75000"/>
                </a:schemeClr>
              </a:solidFill>
              <a:latin typeface="+mj-ea"/>
            </a:endParaRPr>
          </a:p>
          <a:p>
            <a:pPr algn="l" fontAlgn="auto">
              <a:lnSpc>
                <a:spcPct val="14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1800" b="1" dirty="0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800" b="1" dirty="0" err="1">
                <a:solidFill>
                  <a:schemeClr val="tx2">
                    <a:lumMod val="75000"/>
                  </a:schemeClr>
                </a:solidFill>
                <a:latin typeface="+mj-ea"/>
              </a:rPr>
              <a:t>지자체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보조금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/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민간재원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/</a:t>
            </a:r>
            <a:r>
              <a:rPr lang="ko-KR" altLang="en-US" sz="18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</a:rPr>
              <a:t>자부담금액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 </a:t>
            </a:r>
            <a:r>
              <a:rPr lang="en-US" altLang="ko-KR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:                </a:t>
            </a:r>
            <a:r>
              <a:rPr lang="ko-KR" altLang="en-US" sz="1800" b="1" dirty="0">
                <a:solidFill>
                  <a:schemeClr val="tx2">
                    <a:lumMod val="75000"/>
                  </a:schemeClr>
                </a:solidFill>
                <a:latin typeface="+mj-ea"/>
              </a:rPr>
              <a:t>원</a:t>
            </a:r>
            <a:endParaRPr lang="en-US" altLang="ko-KR" sz="1800" b="1" dirty="0">
              <a:solidFill>
                <a:schemeClr val="tx2">
                  <a:lumMod val="75000"/>
                </a:schemeClr>
              </a:solidFill>
              <a:latin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6183" y="5877272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위 내용을 중심으로 집필공간 및 운영단체에 대해 자유롭게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3455" y="1121839"/>
            <a:ext cx="8466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14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]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2020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년도 문학집필공간운영지원사업 지원심의는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서류 심사 및 공개 </a:t>
            </a:r>
            <a:r>
              <a:rPr lang="en-US" altLang="ko-KR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PT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심사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진행됩니다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  <a:p>
            <a:r>
              <a:rPr lang="en-US" altLang="ko-KR" sz="1400" dirty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공개 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PT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는 동 사업에 신청한 타 단체도 함께 참관하여 </a:t>
            </a:r>
            <a:r>
              <a:rPr lang="ko-KR" altLang="en-US" sz="1400" dirty="0" err="1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진행하게될</a:t>
            </a:r>
            <a:r>
              <a:rPr lang="ko-KR" altLang="en-US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예정이니 참고하시기 바랍니다</a:t>
            </a:r>
            <a:r>
              <a:rPr lang="en-US" altLang="ko-KR" sz="1400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1400" dirty="0" smtClean="0">
              <a:solidFill>
                <a:srgbClr val="0066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3234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사업목표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&amp;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중장기 비전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 b="1">
                <a:solidFill>
                  <a:srgbClr val="FF0000"/>
                </a:solidFill>
                <a:latin typeface="+mn-ea"/>
                <a:ea typeface="+mn-ea"/>
              </a:defRPr>
            </a:lvl1pPr>
          </a:lstStyle>
          <a:p>
            <a:r>
              <a:rPr lang="ko-KR" altLang="en-US" sz="1400" dirty="0">
                <a:solidFill>
                  <a:srgbClr val="000099"/>
                </a:solidFill>
              </a:rPr>
              <a:t>①공간운영 목표</a:t>
            </a:r>
            <a:r>
              <a:rPr lang="en-US" altLang="ko-KR" sz="1400" dirty="0">
                <a:solidFill>
                  <a:srgbClr val="000099"/>
                </a:solidFill>
              </a:rPr>
              <a:t>, </a:t>
            </a:r>
            <a:r>
              <a:rPr lang="ko-KR" altLang="en-US" sz="1400" dirty="0">
                <a:solidFill>
                  <a:srgbClr val="000099"/>
                </a:solidFill>
              </a:rPr>
              <a:t>②특성화 전략</a:t>
            </a:r>
            <a:r>
              <a:rPr lang="en-US" altLang="ko-KR" sz="1400" dirty="0">
                <a:solidFill>
                  <a:srgbClr val="000099"/>
                </a:solidFill>
              </a:rPr>
              <a:t>, </a:t>
            </a:r>
            <a:r>
              <a:rPr lang="ko-KR" altLang="en-US" sz="1400" dirty="0">
                <a:solidFill>
                  <a:srgbClr val="000099"/>
                </a:solidFill>
              </a:rPr>
              <a:t>③중장기 비전 </a:t>
            </a:r>
            <a:r>
              <a:rPr lang="ko-KR" altLang="en-US" sz="1400" dirty="0" smtClean="0">
                <a:solidFill>
                  <a:srgbClr val="000099"/>
                </a:solidFill>
              </a:rPr>
              <a:t>등을 작성해 </a:t>
            </a:r>
            <a:r>
              <a:rPr lang="ko-KR" altLang="en-US" sz="1400" dirty="0">
                <a:solidFill>
                  <a:srgbClr val="000099"/>
                </a:solidFill>
              </a:rPr>
              <a:t>주십시오</a:t>
            </a:r>
            <a:r>
              <a:rPr lang="en-US" altLang="ko-KR" sz="1400" dirty="0" smtClean="0">
                <a:solidFill>
                  <a:srgbClr val="000099"/>
                </a:solidFill>
              </a:rPr>
              <a:t>.</a:t>
            </a:r>
            <a:endParaRPr lang="ko-KR" altLang="en-US" sz="1400" dirty="0">
              <a:solidFill>
                <a:srgbClr val="000099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322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14" name="Picture 9" descr="6_c_ke2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021289"/>
            <a:ext cx="1224136" cy="79208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조직 및 전담인력 현황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 b="1">
                <a:solidFill>
                  <a:srgbClr val="FF0000"/>
                </a:solidFill>
                <a:latin typeface="+mn-ea"/>
                <a:ea typeface="+mn-ea"/>
              </a:defRPr>
            </a:lvl1pPr>
          </a:lstStyle>
          <a:p>
            <a:r>
              <a:rPr lang="ko-KR" altLang="en-US" sz="1400" dirty="0">
                <a:solidFill>
                  <a:srgbClr val="000099"/>
                </a:solidFill>
              </a:rPr>
              <a:t>①조직 </a:t>
            </a:r>
            <a:r>
              <a:rPr lang="ko-KR" altLang="en-US" sz="1400" dirty="0" err="1">
                <a:solidFill>
                  <a:srgbClr val="000099"/>
                </a:solidFill>
              </a:rPr>
              <a:t>기구표</a:t>
            </a:r>
            <a:r>
              <a:rPr lang="en-US" altLang="ko-KR" sz="1400" dirty="0">
                <a:solidFill>
                  <a:srgbClr val="000099"/>
                </a:solidFill>
              </a:rPr>
              <a:t>, </a:t>
            </a:r>
            <a:r>
              <a:rPr lang="ko-KR" altLang="en-US" sz="1400" dirty="0">
                <a:solidFill>
                  <a:srgbClr val="000099"/>
                </a:solidFill>
              </a:rPr>
              <a:t>②운영 전담인력 현황</a:t>
            </a:r>
            <a:r>
              <a:rPr lang="en-US" altLang="ko-KR" sz="1400" dirty="0">
                <a:solidFill>
                  <a:srgbClr val="000099"/>
                </a:solidFill>
              </a:rPr>
              <a:t>, </a:t>
            </a:r>
            <a:r>
              <a:rPr lang="ko-KR" altLang="en-US" sz="1400" dirty="0">
                <a:solidFill>
                  <a:srgbClr val="000099"/>
                </a:solidFill>
              </a:rPr>
              <a:t>③자문기구 등의 내용을 </a:t>
            </a:r>
            <a:r>
              <a:rPr lang="ko-KR" altLang="en-US" sz="1400" dirty="0" smtClean="0">
                <a:solidFill>
                  <a:srgbClr val="000099"/>
                </a:solidFill>
              </a:rPr>
              <a:t>작성해 주십시오</a:t>
            </a:r>
            <a:r>
              <a:rPr lang="en-US" altLang="ko-KR" sz="1400" dirty="0" smtClean="0">
                <a:solidFill>
                  <a:srgbClr val="000099"/>
                </a:solidFill>
              </a:rPr>
              <a:t>.</a:t>
            </a:r>
            <a:endParaRPr lang="ko-KR" altLang="en-US" sz="1400" dirty="0">
              <a:solidFill>
                <a:srgbClr val="00009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987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공간운영 현황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(1)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①창작공간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②부대시설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③편의시설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(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사진 포함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)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내용을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2988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공간운영 현황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(2)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④차별화된 입주작가 서비스 제공 계획 및 내용을 작성해 주십시오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1824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입주작가 모집계획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입주작가 모집 및 선정계획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(1)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1" y="5641880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①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2020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년도 입주작가 공모계획을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0340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 </a:t>
            </a: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입주작가 선정방법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입주작가 모집 및 선정계획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(2)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②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2020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년도 입주작가 선정방법 등 심사계획을 작성해 주십시오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288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사업홍보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모니터링 및 </a:t>
            </a:r>
            <a:r>
              <a:rPr kumimoji="0" lang="ko-KR" altLang="en-US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평가환류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계획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①홍보방안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②모니터링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&amp;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평가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③이용자 만족도조사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④기타 의견수렴 계획을 작성해 주십시오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51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 및 민간재원 조달계획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1" y="5661248"/>
            <a:ext cx="8280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①공공재원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(</a:t>
            </a:r>
            <a:r>
              <a:rPr lang="ko-KR" altLang="en-US" sz="1400" b="1" dirty="0" err="1" smtClean="0">
                <a:solidFill>
                  <a:srgbClr val="000099"/>
                </a:solidFill>
                <a:latin typeface="+mn-ea"/>
                <a:ea typeface="+mn-ea"/>
              </a:rPr>
              <a:t>지자체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 등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),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②민간재원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(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기업체 등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)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유치 및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③자체 재원 조달 계획을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605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공간운영 안전관리계획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9776" y="5664254"/>
            <a:ext cx="88204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①시설안전관리계획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②위기상황 대응지침 마련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③성폭력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,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성희롱 예방교육 시행 계획 등을 작성해 주십시오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6411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사업성과 및 기대효과</a:t>
            </a:r>
            <a:endParaRPr kumimoji="0" lang="ko-KR" alt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2020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년도 예상되는 사업성과 및 기대효과 등을 자유롭게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782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388" y="333375"/>
            <a:ext cx="84963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9.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참고</a:t>
            </a:r>
            <a:r>
              <a:rPr kumimoji="0"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자료</a:t>
            </a:r>
            <a:r>
              <a:rPr kumimoji="0" lang="en-US" altLang="ko-KR" sz="28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28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선택</a:t>
            </a:r>
            <a:r>
              <a:rPr kumimoji="0" lang="en-US" altLang="ko-KR" sz="2800" b="1" dirty="0" smtClean="0">
                <a:solidFill>
                  <a:srgbClr val="0066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0" lang="ko-KR" altLang="en-US" sz="2800" b="1" spc="-150" dirty="0">
              <a:solidFill>
                <a:srgbClr val="0066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313" y="1125538"/>
            <a:ext cx="79200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■</a:t>
            </a:r>
            <a:endParaRPr kumimoji="0" lang="en-US" altLang="ko-KR" sz="20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1" y="1772817"/>
            <a:ext cx="8136903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ko-KR" altLang="en-US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 -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-</a:t>
            </a:r>
            <a:endParaRPr kumimoji="0" lang="en-US" altLang="ko-KR" sz="1600" b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 smtClean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1" y="5661248"/>
            <a:ext cx="813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심의에 도움이 될만한 자료가 있다면 작성해 주십시오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.(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해당사항이 있는 </a:t>
            </a:r>
            <a:r>
              <a:rPr lang="ko-KR" altLang="en-US" sz="1400" b="1" dirty="0">
                <a:solidFill>
                  <a:srgbClr val="000099"/>
                </a:solidFill>
                <a:latin typeface="+mn-ea"/>
                <a:ea typeface="+mn-ea"/>
              </a:rPr>
              <a:t>경우에 </a:t>
            </a:r>
            <a:r>
              <a:rPr lang="ko-KR" altLang="en-US" sz="1400" b="1" dirty="0" smtClean="0">
                <a:solidFill>
                  <a:srgbClr val="000099"/>
                </a:solidFill>
                <a:latin typeface="+mn-ea"/>
                <a:ea typeface="+mn-ea"/>
              </a:rPr>
              <a:t>한함</a:t>
            </a:r>
            <a:r>
              <a:rPr lang="en-US" altLang="ko-KR" sz="1400" b="1" dirty="0" smtClean="0">
                <a:solidFill>
                  <a:srgbClr val="000099"/>
                </a:solidFill>
                <a:latin typeface="+mn-ea"/>
                <a:ea typeface="+mn-ea"/>
              </a:rPr>
              <a:t>)</a:t>
            </a:r>
            <a:endParaRPr lang="ko-KR" altLang="en-US" sz="1400" b="1" dirty="0" smtClean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3968" y="6555809"/>
            <a:ext cx="504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양식 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2] PT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심의자료</a:t>
            </a:r>
            <a:r>
              <a:rPr lang="en-US" altLang="ko-KR" sz="1200" dirty="0" smtClean="0">
                <a:solidFill>
                  <a:srgbClr val="FF0000"/>
                </a:solidFill>
                <a:latin typeface="+mn-lt"/>
                <a:ea typeface="+mn-ea"/>
              </a:rPr>
              <a:t>-</a:t>
            </a:r>
            <a:r>
              <a:rPr lang="en-US" altLang="ko-KR" sz="1200" dirty="0">
                <a:solidFill>
                  <a:srgbClr val="FF0000"/>
                </a:solidFill>
                <a:latin typeface="+mn-lt"/>
                <a:ea typeface="+mn-ea"/>
              </a:rPr>
              <a:t> 2020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+mn-ea"/>
              </a:rPr>
              <a:t>년 </a:t>
            </a:r>
            <a:r>
              <a:rPr lang="ko-KR" altLang="en-US" sz="1200" dirty="0" smtClean="0">
                <a:solidFill>
                  <a:srgbClr val="FF0000"/>
                </a:solidFill>
                <a:latin typeface="+mn-lt"/>
                <a:ea typeface="+mn-ea"/>
              </a:rPr>
              <a:t>문학집필공간운영지원사업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+mn-lt"/>
                <a:ea typeface="+mn-ea"/>
              </a:rPr>
              <a:t>필수 제출</a:t>
            </a:r>
            <a:r>
              <a:rPr lang="en-US" altLang="ko-KR" sz="1200" b="1" dirty="0" smtClean="0">
                <a:solidFill>
                  <a:srgbClr val="FF0000"/>
                </a:solidFill>
                <a:latin typeface="+mn-lt"/>
                <a:ea typeface="+mn-ea"/>
              </a:rPr>
              <a:t>)</a:t>
            </a:r>
            <a:endParaRPr lang="ko-KR" altLang="en-US" sz="1200" b="1" dirty="0" smtClean="0">
              <a:solidFill>
                <a:srgbClr val="FF000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3689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000" b="1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6649</TotalTime>
  <Words>680</Words>
  <Application>Microsoft Office PowerPoint</Application>
  <PresentationFormat>화면 슬라이드 쇼(4:3)</PresentationFormat>
  <Paragraphs>157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13</vt:i4>
      </vt:variant>
    </vt:vector>
  </HeadingPairs>
  <TitlesOfParts>
    <vt:vector size="20" baseType="lpstr">
      <vt:lpstr>HY견고딕</vt:lpstr>
      <vt:lpstr>굴림</vt:lpstr>
      <vt:lpstr>맑은 고딕</vt:lpstr>
      <vt:lpstr>Arial</vt:lpstr>
      <vt:lpstr>Wingdings</vt:lpstr>
      <vt:lpstr>Office 테마</vt:lpstr>
      <vt:lpstr>디자인 사용자 지정</vt:lpstr>
      <vt:lpstr>사업명 : 신청단체명 : </vt:lpstr>
      <vt:lpstr>사업명 : 신청단체명 :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429</cp:revision>
  <cp:lastPrinted>2018-02-09T07:32:09Z</cp:lastPrinted>
  <dcterms:created xsi:type="dcterms:W3CDTF">2014-04-16T00:36:04Z</dcterms:created>
  <dcterms:modified xsi:type="dcterms:W3CDTF">2020-02-25T06:18:22Z</dcterms:modified>
</cp:coreProperties>
</file>