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82" r:id="rId2"/>
    <p:sldId id="270" r:id="rId3"/>
    <p:sldId id="257" r:id="rId4"/>
    <p:sldId id="271" r:id="rId5"/>
    <p:sldId id="272" r:id="rId6"/>
    <p:sldId id="274" r:id="rId7"/>
    <p:sldId id="273" r:id="rId8"/>
    <p:sldId id="275" r:id="rId9"/>
    <p:sldId id="277" r:id="rId10"/>
    <p:sldId id="280" r:id="rId11"/>
    <p:sldId id="278" r:id="rId12"/>
    <p:sldId id="281" r:id="rId13"/>
    <p:sldId id="283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387625-AC48-4FCE-B1C0-808C4910D364}" type="datetimeFigureOut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B841C-B528-4ABC-B602-F9DD6DAF7B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79D1DC1-D381-4D61-AB98-64A37A64F8C7}" type="slidenum">
              <a:rPr lang="en-US" altLang="ko-KR" smtClean="0"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DA13F-B444-4C7B-BBB5-5EA8874CB290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B07B-178F-4705-B10F-F20EE487CF95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D9910-8876-4BCF-8A5F-BC00A5007D9B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9454F-2574-4584-B9B8-0F67E772FFA8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FB2E5-2728-498A-85FC-1E18A51DF0CF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C889-90A7-4BF3-88D6-09974A0A5A44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8F3B3-78B0-41D5-B4F6-A5B917C9742C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66CE-D893-450E-90BA-21B1513A27CF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767C8-2618-4F04-A3A5-F630C88F8C00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3DB3-46E0-4C72-AA45-CD249A1CE6A5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115D1-F62B-43B5-BCD2-A5BEE2882868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B311-6692-4D71-BB1A-5E97AC9F6424}" type="datetime1">
              <a:rPr lang="ko-KR" altLang="en-US" smtClean="0"/>
              <a:pPr/>
              <a:t>2015-01-13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9_g_e2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6660232" y="116632"/>
            <a:ext cx="2304256" cy="26626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123728" y="2348880"/>
            <a:ext cx="6688832" cy="1752600"/>
          </a:xfrm>
        </p:spPr>
        <p:txBody>
          <a:bodyPr>
            <a:normAutofit fontScale="92500"/>
          </a:bodyPr>
          <a:lstStyle/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&lt;2015 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인사미술공간 </a:t>
            </a:r>
            <a:r>
              <a:rPr lang="ko-KR" altLang="en-US" sz="2800" dirty="0" err="1" smtClean="0">
                <a:solidFill>
                  <a:schemeClr val="tx1"/>
                </a:solidFill>
                <a:latin typeface="+mn-ea"/>
              </a:rPr>
              <a:t>큐레이터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 전시공모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&gt;</a:t>
            </a:r>
          </a:p>
          <a:p>
            <a:pPr algn="r"/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전시 </a:t>
            </a:r>
            <a:r>
              <a:rPr lang="ko-KR" altLang="en-US" sz="2800" dirty="0" err="1" smtClean="0">
                <a:solidFill>
                  <a:schemeClr val="tx1"/>
                </a:solidFill>
                <a:latin typeface="+mn-ea"/>
              </a:rPr>
              <a:t>세부기획안</a:t>
            </a:r>
            <a:endParaRPr lang="en-US" altLang="ko-KR" sz="2800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신청자 명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2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5157192"/>
            <a:ext cx="60486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한국문화예술위원회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인사미술공간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1066800" y="1268761"/>
            <a:ext cx="6600825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전시개요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전시주제 및 개념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기획의도 및 목적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기대효과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예상 참여작가 및 선정이유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전시장 조성 및 연출 계획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7.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연계 프로그램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8.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홍보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9.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추진일정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		</a:t>
            </a:r>
          </a:p>
          <a:p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1. </a:t>
            </a:r>
            <a:r>
              <a:rPr lang="ko-KR" altLang="en-US" sz="2400" dirty="0" smtClean="0">
                <a:latin typeface="+mn-ea"/>
                <a:ea typeface="+mn-ea"/>
              </a:rPr>
              <a:t>전시개요 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맑은 고딕"/>
                <a:ea typeface="맑은 고딕"/>
              </a:rPr>
              <a:t>■  </a:t>
            </a:r>
            <a:r>
              <a:rPr lang="ko-KR" altLang="ko-KR" dirty="0" smtClean="0">
                <a:latin typeface="+mn-ea"/>
              </a:rPr>
              <a:t>전</a:t>
            </a:r>
            <a:r>
              <a:rPr lang="ko-KR" altLang="en-US" dirty="0" smtClean="0">
                <a:latin typeface="+mn-ea"/>
              </a:rPr>
              <a:t>시 명</a:t>
            </a:r>
            <a:r>
              <a:rPr lang="en-US" altLang="ko-KR" dirty="0" smtClean="0">
                <a:latin typeface="+mn-ea"/>
              </a:rPr>
              <a:t> : 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ko-KR" altLang="ko-KR" dirty="0" smtClean="0">
                <a:latin typeface="+mn-ea"/>
              </a:rPr>
              <a:t> 기간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ko-KR" dirty="0" smtClean="0">
                <a:latin typeface="+mn-ea"/>
              </a:rPr>
              <a:t>장소</a:t>
            </a:r>
            <a:r>
              <a:rPr lang="en-US" altLang="ko-KR" dirty="0" smtClean="0">
                <a:latin typeface="+mn-ea"/>
              </a:rPr>
              <a:t> : 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장르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 </a:t>
            </a:r>
            <a:r>
              <a:rPr lang="ko-KR" altLang="ko-KR" dirty="0" smtClean="0">
                <a:latin typeface="+mn-ea"/>
              </a:rPr>
              <a:t>참여작가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/>
              <a:t> ■  </a:t>
            </a:r>
            <a:r>
              <a:rPr lang="ko-KR" altLang="ko-KR" dirty="0" smtClean="0">
                <a:latin typeface="+mn-ea"/>
              </a:rPr>
              <a:t>부대행사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sz="1050" dirty="0" smtClean="0">
              <a:solidFill>
                <a:srgbClr val="FF0000"/>
              </a:solidFill>
              <a:latin typeface="+mn-ea"/>
            </a:endParaRPr>
          </a:p>
          <a:p>
            <a:pPr latinLnBrk="0"/>
            <a:endParaRPr lang="en-US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예산 </a:t>
            </a:r>
            <a:r>
              <a:rPr lang="en-US" altLang="ko-KR" dirty="0" smtClean="0">
                <a:latin typeface="+mn-ea"/>
              </a:rPr>
              <a:t>:  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2. </a:t>
            </a:r>
            <a:r>
              <a:rPr lang="ko-KR" altLang="en-US" sz="2400" dirty="0" smtClean="0">
                <a:latin typeface="+mn-ea"/>
                <a:ea typeface="+mn-ea"/>
              </a:rPr>
              <a:t>주제 및 개념 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3. </a:t>
            </a:r>
            <a:r>
              <a:rPr lang="ko-KR" altLang="en-US" sz="2400" dirty="0" smtClean="0">
                <a:latin typeface="+mn-ea"/>
                <a:ea typeface="+mn-ea"/>
              </a:rPr>
              <a:t>기획의도 및 목적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4. </a:t>
            </a:r>
            <a:r>
              <a:rPr lang="ko-KR" altLang="en-US" sz="2400" dirty="0" smtClean="0">
                <a:latin typeface="+mn-ea"/>
                <a:ea typeface="+mn-ea"/>
              </a:rPr>
              <a:t>기대효과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35416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5. </a:t>
            </a:r>
            <a:r>
              <a:rPr lang="ko-KR" altLang="en-US" sz="2400" dirty="0" smtClean="0">
                <a:latin typeface="+mn-ea"/>
                <a:ea typeface="+mn-ea"/>
              </a:rPr>
              <a:t>예상 참여작가 및 선정이유</a:t>
            </a:r>
            <a:r>
              <a:rPr lang="en-US" altLang="ko-KR" sz="2400" dirty="0" smtClean="0">
                <a:latin typeface="+mn-ea"/>
                <a:ea typeface="+mn-ea"/>
              </a:rPr>
              <a:t/>
            </a:r>
            <a:br>
              <a:rPr lang="en-US" altLang="ko-KR" sz="2400" dirty="0" smtClean="0">
                <a:latin typeface="+mn-ea"/>
                <a:ea typeface="+mn-ea"/>
              </a:rPr>
            </a:br>
            <a:r>
              <a:rPr lang="en-US" altLang="ko-KR" sz="2400" dirty="0" smtClean="0">
                <a:latin typeface="+mn-ea"/>
                <a:ea typeface="+mn-ea"/>
              </a:rPr>
              <a:t>                              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en-US" altLang="ko-KR" sz="1200" dirty="0" smtClean="0">
                <a:latin typeface="굴림"/>
                <a:ea typeface="굴림"/>
              </a:rPr>
              <a:t>※</a:t>
            </a:r>
            <a:r>
              <a:rPr lang="ko-KR" altLang="en-US" sz="1200" dirty="0" smtClean="0">
                <a:latin typeface="+mn-ea"/>
                <a:ea typeface="+mn-ea"/>
              </a:rPr>
              <a:t>이미지첨부가능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같은 페이지를 내용에 맞게 복사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수정하여 작성</a:t>
            </a:r>
            <a:r>
              <a:rPr lang="en-US" altLang="ko-KR" sz="1200" dirty="0" smtClean="0">
                <a:latin typeface="+mn-ea"/>
                <a:ea typeface="+mn-ea"/>
              </a:rPr>
              <a:t>.)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5148064" y="5877272"/>
            <a:ext cx="3240087" cy="287560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100" dirty="0"/>
              <a:t>제목</a:t>
            </a:r>
            <a:r>
              <a:rPr lang="en-US" altLang="ko-KR" sz="1100" dirty="0"/>
              <a:t>, </a:t>
            </a:r>
            <a:r>
              <a:rPr lang="ko-KR" altLang="en-US" sz="1100" dirty="0"/>
              <a:t>작품크기</a:t>
            </a:r>
            <a:r>
              <a:rPr lang="en-US" altLang="ko-KR" sz="1100" dirty="0"/>
              <a:t>, </a:t>
            </a:r>
            <a:r>
              <a:rPr lang="ko-KR" altLang="en-US" sz="1100" dirty="0"/>
              <a:t>매체</a:t>
            </a:r>
            <a:r>
              <a:rPr lang="en-US" altLang="ko-KR" sz="1100" dirty="0"/>
              <a:t>, </a:t>
            </a:r>
            <a:r>
              <a:rPr lang="ko-KR" altLang="en-US" sz="1100" dirty="0" err="1" smtClean="0"/>
              <a:t>제작년도</a:t>
            </a:r>
            <a:r>
              <a:rPr lang="ko-KR" altLang="en-US" sz="1100" dirty="0" smtClean="0"/>
              <a:t> 표기</a:t>
            </a:r>
            <a:endParaRPr lang="ko-KR" altLang="en-US" sz="1100" dirty="0"/>
          </a:p>
        </p:txBody>
      </p:sp>
      <p:sp>
        <p:nvSpPr>
          <p:cNvPr id="10" name="Rectangle 23"/>
          <p:cNvSpPr>
            <a:spLocks noChangeArrowheads="1"/>
          </p:cNvSpPr>
          <p:nvPr/>
        </p:nvSpPr>
        <p:spPr bwMode="auto">
          <a:xfrm>
            <a:off x="2124075" y="6184900"/>
            <a:ext cx="619283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ko-KR" altLang="en-US" sz="1000" dirty="0"/>
              <a:t>이 페이지는 작품이미지 수에 따라 복사사용 가능합니다</a:t>
            </a:r>
            <a:r>
              <a:rPr lang="en-US" altLang="ko-KR" sz="1000" dirty="0"/>
              <a:t>.</a:t>
            </a:r>
          </a:p>
          <a:p>
            <a:pPr algn="r"/>
            <a:r>
              <a:rPr lang="ko-KR" altLang="en-US" sz="1000" dirty="0"/>
              <a:t>영상 작품 경우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윈도위미디어비디오파일</a:t>
            </a:r>
            <a:r>
              <a:rPr lang="ko-KR" altLang="en-US" sz="1000" dirty="0"/>
              <a:t> 또는 동영상 파일</a:t>
            </a:r>
            <a:r>
              <a:rPr lang="en-US" altLang="ko-KR" sz="1000" dirty="0"/>
              <a:t>(</a:t>
            </a:r>
            <a:r>
              <a:rPr lang="en-US" altLang="ko-KR" sz="1000" dirty="0" err="1"/>
              <a:t>wmv</a:t>
            </a:r>
            <a:r>
              <a:rPr lang="en-US" altLang="ko-KR" sz="1000" dirty="0"/>
              <a:t>/mpeg.mpg…) </a:t>
            </a:r>
            <a:r>
              <a:rPr lang="ko-KR" altLang="en-US" sz="1000" dirty="0"/>
              <a:t>권장합니다</a:t>
            </a:r>
            <a:r>
              <a:rPr lang="en-US" altLang="ko-KR" sz="10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6. </a:t>
            </a:r>
            <a:r>
              <a:rPr lang="ko-KR" altLang="en-US" sz="2400" dirty="0" smtClean="0">
                <a:latin typeface="+mn-ea"/>
                <a:ea typeface="+mn-ea"/>
              </a:rPr>
              <a:t>전시장 조성 및 연출계획</a:t>
            </a:r>
            <a:r>
              <a:rPr lang="en-US" altLang="ko-KR" sz="2400" dirty="0" smtClean="0">
                <a:latin typeface="+mn-ea"/>
                <a:ea typeface="+mn-ea"/>
              </a:rPr>
              <a:t/>
            </a:r>
            <a:br>
              <a:rPr lang="en-US" altLang="ko-KR" sz="2400" dirty="0" smtClean="0">
                <a:latin typeface="+mn-ea"/>
                <a:ea typeface="+mn-ea"/>
              </a:rPr>
            </a:br>
            <a:r>
              <a:rPr lang="en-US" altLang="ko-KR" sz="2400" dirty="0" smtClean="0">
                <a:latin typeface="+mn-ea"/>
                <a:ea typeface="+mn-ea"/>
              </a:rPr>
              <a:t>                               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</a:rPr>
              <a:t>(※ </a:t>
            </a:r>
            <a:r>
              <a:rPr lang="en-US" altLang="ko-KR" sz="1200" u="sng" dirty="0" smtClean="0">
                <a:solidFill>
                  <a:srgbClr val="0070C0"/>
                </a:solidFill>
                <a:latin typeface="+mn-ea"/>
                <a:ea typeface="+mn-ea"/>
              </a:rPr>
              <a:t>http://www.insaartspace.or.kr/nr/?c=5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  <a:ea typeface="+mn-ea"/>
              </a:rPr>
              <a:t>인사미술공간 도면 참고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</a:rPr>
              <a:t>)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7. </a:t>
            </a:r>
            <a:r>
              <a:rPr lang="ko-KR" altLang="en-US" sz="2400" dirty="0" smtClean="0">
                <a:latin typeface="+mn-ea"/>
                <a:ea typeface="+mn-ea"/>
              </a:rPr>
              <a:t>연계 프로그램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8. </a:t>
            </a:r>
            <a:r>
              <a:rPr lang="ko-KR" altLang="en-US" sz="2400" dirty="0" smtClean="0">
                <a:latin typeface="+mn-ea"/>
                <a:ea typeface="+mn-ea"/>
              </a:rPr>
              <a:t>홍보 계획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9. </a:t>
            </a:r>
            <a:r>
              <a:rPr lang="ko-KR" altLang="en-US" sz="2400" dirty="0" smtClean="0">
                <a:latin typeface="+mn-ea"/>
                <a:ea typeface="+mn-ea"/>
              </a:rPr>
              <a:t>추진 일정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en-US" altLang="ko-KR" sz="1200" dirty="0" smtClean="0">
                <a:latin typeface="굴림"/>
                <a:ea typeface="굴림"/>
              </a:rPr>
              <a:t>※ </a:t>
            </a:r>
            <a:r>
              <a:rPr lang="ko-KR" altLang="en-US" sz="1200" dirty="0" smtClean="0">
                <a:latin typeface="+mn-ea"/>
                <a:ea typeface="+mn-ea"/>
              </a:rPr>
              <a:t>전시 별 계획에 따라 아래의 항목을 수정하여 작성할 수 있음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graphicFrame>
        <p:nvGraphicFramePr>
          <p:cNvPr id="7" name="Table 5"/>
          <p:cNvGraphicFramePr>
            <a:graphicFrameLocks noGrp="1"/>
          </p:cNvGraphicFramePr>
          <p:nvPr/>
        </p:nvGraphicFramePr>
        <p:xfrm>
          <a:off x="863588" y="1304761"/>
          <a:ext cx="7488831" cy="4428495"/>
        </p:xfrm>
        <a:graphic>
          <a:graphicData uri="http://schemas.openxmlformats.org/drawingml/2006/table">
            <a:tbl>
              <a:tblPr/>
              <a:tblGrid>
                <a:gridCol w="369301"/>
                <a:gridCol w="2592227"/>
                <a:gridCol w="1874184"/>
                <a:gridCol w="1531771"/>
                <a:gridCol w="1121348"/>
              </a:tblGrid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추진 </a:t>
                      </a:r>
                      <a:r>
                        <a:rPr 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내용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일</a:t>
                      </a:r>
                      <a:r>
                        <a:rPr lang="en-US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</a:t>
                      </a: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정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추진</a:t>
                      </a:r>
                      <a:r>
                        <a:rPr lang="en-US" altLang="ko-KR" sz="1200" b="1" kern="0" baseline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 </a:t>
                      </a: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담당인력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</a:t>
                      </a:r>
                      <a:r>
                        <a:rPr lang="en-US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</a:t>
                      </a: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고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전시연구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참여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작가 섭외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및 회의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altLang="en-US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3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출품작</a:t>
                      </a:r>
                      <a:r>
                        <a:rPr lang="en-US" altLang="ko-KR" sz="1200" b="1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확정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4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홍보물제작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altLang="ko-KR" sz="1200" b="1" kern="0" dirty="0" smtClea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5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홍보물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(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초청장 등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)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배포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6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1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도록</a:t>
                      </a:r>
                      <a:r>
                        <a:rPr lang="ko-KR" altLang="en-US" sz="1200" b="1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 제작 </a:t>
                      </a:r>
                      <a:endParaRPr lang="ko-KR" sz="12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7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보도자료 작성 및 발송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8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작품반입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9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전시장 연출 공사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10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전시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개막 및 진행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11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연계 프로그램 진행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12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공간 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철거 </a:t>
                      </a: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및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반출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13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결과보고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14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기타계획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(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부대행사 준비 및 진행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)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10. </a:t>
            </a:r>
            <a:r>
              <a:rPr lang="ko-KR" altLang="en-US" sz="2400" dirty="0" smtClean="0">
                <a:latin typeface="+mn-ea"/>
                <a:ea typeface="+mn-ea"/>
              </a:rPr>
              <a:t>예  산</a:t>
            </a:r>
            <a:r>
              <a:rPr lang="en-US" altLang="ko-KR" sz="1200" dirty="0" smtClean="0">
                <a:solidFill>
                  <a:prstClr val="black"/>
                </a:solidFill>
              </a:rPr>
              <a:t/>
            </a:r>
            <a:br>
              <a:rPr lang="en-US" altLang="ko-KR" sz="1200" dirty="0" smtClean="0">
                <a:solidFill>
                  <a:prstClr val="black"/>
                </a:solidFill>
              </a:rPr>
            </a:b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graphicFrame>
        <p:nvGraphicFramePr>
          <p:cNvPr id="7" name="Table 8"/>
          <p:cNvGraphicFramePr>
            <a:graphicFrameLocks noGrp="1"/>
          </p:cNvGraphicFramePr>
          <p:nvPr/>
        </p:nvGraphicFramePr>
        <p:xfrm>
          <a:off x="683568" y="1628800"/>
          <a:ext cx="7849246" cy="4576526"/>
        </p:xfrm>
        <a:graphic>
          <a:graphicData uri="http://schemas.openxmlformats.org/drawingml/2006/table">
            <a:tbl>
              <a:tblPr/>
              <a:tblGrid>
                <a:gridCol w="431403"/>
                <a:gridCol w="1008112"/>
                <a:gridCol w="2520925"/>
                <a:gridCol w="1944216"/>
                <a:gridCol w="1008112"/>
                <a:gridCol w="936478"/>
              </a:tblGrid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20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구  분 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내</a:t>
                      </a:r>
                      <a:r>
                        <a:rPr lang="en-US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 </a:t>
                      </a: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용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산출내역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10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금 액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비고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1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작가지원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제작비 지원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비용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2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보험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료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작품보험료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운송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작품반입 반출 운송비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3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공간 연출</a:t>
                      </a:r>
                      <a:endParaRPr lang="en-US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(</a:t>
                      </a: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전시장 조성</a:t>
                      </a: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)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가벽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기자재 대여 등 전시장 조성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설치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/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철수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인건비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4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인쇄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원고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료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도록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초청장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 인쇄비</a:t>
                      </a:r>
                      <a:endParaRPr lang="ko-KR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5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촬영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및 전시전경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촬영비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6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전시진행</a:t>
                      </a:r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도슨트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인건비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코디네이터 사례비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7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오프닝비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개막식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케이터링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8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부대행사비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패널 초청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진행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경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9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기타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우편발송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소모품구입 및 예비비 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gridSpan="3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합</a:t>
                      </a:r>
                      <a:r>
                        <a:rPr lang="en-US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</a:t>
                      </a:r>
                      <a:r>
                        <a:rPr lang="ko-KR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계</a:t>
                      </a:r>
                      <a:endParaRPr lang="ko-KR" sz="14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108"/>
          <p:cNvSpPr>
            <a:spLocks noChangeArrowheads="1"/>
          </p:cNvSpPr>
          <p:nvPr/>
        </p:nvSpPr>
        <p:spPr bwMode="auto">
          <a:xfrm>
            <a:off x="467544" y="1124744"/>
            <a:ext cx="3630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ko-KR" altLang="en-US" sz="1800" dirty="0">
                <a:latin typeface="+mn-ea"/>
              </a:rPr>
              <a:t>지출 예산 </a:t>
            </a:r>
            <a:r>
              <a:rPr lang="en-US" altLang="ko-KR" sz="1800" dirty="0">
                <a:latin typeface="+mn-ea"/>
              </a:rPr>
              <a:t>: </a:t>
            </a:r>
            <a:r>
              <a:rPr lang="ko-KR" altLang="en-US" sz="1800" u="sng" dirty="0">
                <a:latin typeface="+mn-ea"/>
              </a:rPr>
              <a:t>총                      원</a:t>
            </a:r>
          </a:p>
        </p:txBody>
      </p:sp>
      <p:sp>
        <p:nvSpPr>
          <p:cNvPr id="9" name="Rectangle 143"/>
          <p:cNvSpPr>
            <a:spLocks noChangeArrowheads="1"/>
          </p:cNvSpPr>
          <p:nvPr/>
        </p:nvSpPr>
        <p:spPr bwMode="auto">
          <a:xfrm>
            <a:off x="3635896" y="1196752"/>
            <a:ext cx="5040313" cy="2462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ko-KR" sz="1000" dirty="0" smtClean="0">
                <a:latin typeface="굴림"/>
                <a:ea typeface="굴림"/>
              </a:rPr>
              <a:t>(※  </a:t>
            </a:r>
            <a:r>
              <a:rPr lang="ko-KR" altLang="en-US" sz="1000" dirty="0" smtClean="0"/>
              <a:t>예산 계획은 </a:t>
            </a:r>
            <a:r>
              <a:rPr lang="ko-KR" altLang="en-US" sz="1000" dirty="0"/>
              <a:t>항목에 맞추어 표를 </a:t>
            </a:r>
            <a:r>
              <a:rPr lang="ko-KR" altLang="en-US" sz="1000" dirty="0" smtClean="0"/>
              <a:t>수정할 수 있습니다</a:t>
            </a:r>
            <a:r>
              <a:rPr lang="en-US" altLang="ko-KR" sz="1000" dirty="0" smtClean="0"/>
              <a:t>.) </a:t>
            </a:r>
            <a:endParaRPr lang="en-US" altLang="ko-KR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/>
              <a:t>11. </a:t>
            </a:r>
            <a:r>
              <a:rPr lang="ko-KR" altLang="en-US" sz="2400" dirty="0" smtClean="0"/>
              <a:t>기획자 소개 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000" dirty="0" smtClean="0"/>
              <a:t>(</a:t>
            </a:r>
            <a:r>
              <a:rPr lang="ko-KR" altLang="en-US" sz="2000" dirty="0" smtClean="0"/>
              <a:t>전시기획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전시비평 등 현장 경험과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경력 등의 해당사항 기재</a:t>
            </a:r>
            <a:r>
              <a:rPr lang="en-US" altLang="ko-KR" sz="2000" dirty="0" smtClean="0"/>
              <a:t>) </a:t>
            </a:r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372</Words>
  <Application>Microsoft Office PowerPoint</Application>
  <PresentationFormat>화면 슬라이드 쇼(4:3)</PresentationFormat>
  <Paragraphs>155</Paragraphs>
  <Slides>13</Slides>
  <Notes>11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슬라이드 1</vt:lpstr>
      <vt:lpstr>슬라이드 2</vt:lpstr>
      <vt:lpstr>1. 전시개요  </vt:lpstr>
      <vt:lpstr>2. 주제 및 개념  </vt:lpstr>
      <vt:lpstr>3. 기획의도 및 목적</vt:lpstr>
      <vt:lpstr>4. 기대효과</vt:lpstr>
      <vt:lpstr>5. 예상 참여작가 및 선정이유                                (※이미지첨부가능, 같은 페이지를 내용에 맞게 복사, 수정하여 작성.)</vt:lpstr>
      <vt:lpstr>6. 전시장 조성 및 연출계획                                 (※ http://www.insaartspace.or.kr/nr/?c=5 인사미술공간 도면 참고 )</vt:lpstr>
      <vt:lpstr>7. 연계 프로그램</vt:lpstr>
      <vt:lpstr>8. 홍보 계획</vt:lpstr>
      <vt:lpstr>9. 추진 일정 (※ 전시 별 계획에 따라 아래의 항목을 수정하여 작성할 수 있음) </vt:lpstr>
      <vt:lpstr>10. 예  산  </vt:lpstr>
      <vt:lpstr>11. 기획자 소개  (전시기획, 전시비평 등 현장 경험과 경력 등의 해당사항 기재)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arko</dc:creator>
  <cp:lastModifiedBy>user</cp:lastModifiedBy>
  <cp:revision>46</cp:revision>
  <dcterms:created xsi:type="dcterms:W3CDTF">2014-02-25T07:29:36Z</dcterms:created>
  <dcterms:modified xsi:type="dcterms:W3CDTF">2015-01-13T05:00:14Z</dcterms:modified>
</cp:coreProperties>
</file>